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2259" r:id="rId3"/>
    <p:sldId id="2235" r:id="rId4"/>
    <p:sldId id="258" r:id="rId5"/>
    <p:sldId id="2221" r:id="rId6"/>
    <p:sldId id="2222" r:id="rId7"/>
    <p:sldId id="2223" r:id="rId8"/>
    <p:sldId id="2225" r:id="rId9"/>
    <p:sldId id="2226" r:id="rId10"/>
    <p:sldId id="2227" r:id="rId11"/>
    <p:sldId id="259" r:id="rId12"/>
    <p:sldId id="2237" r:id="rId13"/>
    <p:sldId id="2233" r:id="rId14"/>
    <p:sldId id="2234" r:id="rId15"/>
    <p:sldId id="2116" r:id="rId16"/>
    <p:sldId id="2201" r:id="rId17"/>
    <p:sldId id="2228" r:id="rId18"/>
    <p:sldId id="2229" r:id="rId19"/>
    <p:sldId id="2231" r:id="rId20"/>
    <p:sldId id="2232" r:id="rId21"/>
    <p:sldId id="2142" r:id="rId22"/>
    <p:sldId id="2143" r:id="rId23"/>
    <p:sldId id="2202" r:id="rId24"/>
    <p:sldId id="2203" r:id="rId25"/>
    <p:sldId id="2146" r:id="rId26"/>
    <p:sldId id="2204" r:id="rId27"/>
    <p:sldId id="2205" r:id="rId28"/>
    <p:sldId id="2206" r:id="rId29"/>
    <p:sldId id="2207" r:id="rId30"/>
    <p:sldId id="2208" r:id="rId31"/>
    <p:sldId id="2211" r:id="rId32"/>
    <p:sldId id="2210" r:id="rId33"/>
    <p:sldId id="2209" r:id="rId34"/>
    <p:sldId id="2212" r:id="rId35"/>
    <p:sldId id="2214" r:id="rId36"/>
    <p:sldId id="2215" r:id="rId37"/>
    <p:sldId id="2213" r:id="rId38"/>
    <p:sldId id="2217" r:id="rId39"/>
    <p:sldId id="2216" r:id="rId40"/>
    <p:sldId id="2219" r:id="rId41"/>
    <p:sldId id="2218" r:id="rId42"/>
    <p:sldId id="2220"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585" autoAdjust="0"/>
  </p:normalViewPr>
  <p:slideViewPr>
    <p:cSldViewPr snapToGrid="0">
      <p:cViewPr varScale="1">
        <p:scale>
          <a:sx n="84" d="100"/>
          <a:sy n="84" d="100"/>
        </p:scale>
        <p:origin x="52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E3B67B-F5DC-4D6E-99D5-B6D2A4BB3A2E}" type="datetimeFigureOut">
              <a:rPr kumimoji="1" lang="ja-JP" altLang="en-US" smtClean="0"/>
              <a:t>2026/3/4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99267D-92E4-44C9-A88B-44C074F08937}" type="slidenum">
              <a:rPr kumimoji="1" lang="ja-JP" altLang="en-US" smtClean="0"/>
              <a:t>‹#›</a:t>
            </a:fld>
            <a:endParaRPr kumimoji="1" lang="ja-JP" altLang="en-US"/>
          </a:p>
        </p:txBody>
      </p:sp>
    </p:spTree>
    <p:extLst>
      <p:ext uri="{BB962C8B-B14F-4D97-AF65-F5344CB8AC3E}">
        <p14:creationId xmlns:p14="http://schemas.microsoft.com/office/powerpoint/2010/main" val="41421947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399267D-92E4-44C9-A88B-44C074F08937}" type="slidenum">
              <a:rPr kumimoji="1" lang="ja-JP" altLang="en-US" smtClean="0"/>
              <a:t>4</a:t>
            </a:fld>
            <a:endParaRPr kumimoji="1" lang="ja-JP" altLang="en-US"/>
          </a:p>
        </p:txBody>
      </p:sp>
    </p:spTree>
    <p:extLst>
      <p:ext uri="{BB962C8B-B14F-4D97-AF65-F5344CB8AC3E}">
        <p14:creationId xmlns:p14="http://schemas.microsoft.com/office/powerpoint/2010/main" val="41525669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CDD59-F4A2-2C75-613D-A4DFFC6227E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B1DB4E5-A011-1411-D173-9973D033406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48091EB-EAB8-04ED-7134-F9EBA38427DB}"/>
              </a:ext>
            </a:extLst>
          </p:cNvPr>
          <p:cNvSpPr>
            <a:spLocks noGrp="1"/>
          </p:cNvSpPr>
          <p:nvPr>
            <p:ph type="body" idx="1"/>
          </p:nvPr>
        </p:nvSpPr>
        <p:spPr/>
        <p:txBody>
          <a:bodyPr/>
          <a:lstStyle/>
          <a:p>
            <a:endParaRPr kumimoji="1" lang="en-US" altLang="ja-JP" dirty="0"/>
          </a:p>
          <a:p>
            <a:r>
              <a:rPr kumimoji="1" lang="ja-JP" altLang="en-US" dirty="0"/>
              <a:t>７、　シナリオを使った練習。</a:t>
            </a:r>
          </a:p>
          <a:p>
            <a:endParaRPr kumimoji="1" lang="ja-JP" altLang="en-US" dirty="0"/>
          </a:p>
          <a:p>
            <a:r>
              <a:rPr kumimoji="1" lang="ja-JP" altLang="en-US" dirty="0"/>
              <a:t>誰もが安心して参加できるクラブの土台を築くには、ハラスメントが容認されないことを会員に強調して伝え、ハラスメントの報告を直ちに調査することが重要です。</a:t>
            </a:r>
            <a:endParaRPr kumimoji="1" lang="en-US" altLang="ja-JP" dirty="0"/>
          </a:p>
          <a:p>
            <a:r>
              <a:rPr kumimoji="1" lang="ja-JP" altLang="en-US" dirty="0"/>
              <a:t>ハラスメントに対応する必要が生じた場合に備え、次の各シナリオについて、最も適切な対処法と思われる答えをお選びください。</a:t>
            </a:r>
            <a:endParaRPr kumimoji="1" lang="en-US" altLang="ja-JP" dirty="0"/>
          </a:p>
          <a:p>
            <a:endParaRPr kumimoji="1" lang="en-US" altLang="ja-JP" dirty="0"/>
          </a:p>
          <a:p>
            <a:r>
              <a:rPr kumimoji="1" lang="en-US" altLang="ja-JP" dirty="0"/>
              <a:t>NEXT</a:t>
            </a:r>
            <a:r>
              <a:rPr kumimoji="1" lang="ja-JP" altLang="en-US" dirty="0"/>
              <a:t>＞自動</a:t>
            </a:r>
            <a:endParaRPr kumimoji="1" lang="en-US" altLang="ja-JP" dirty="0"/>
          </a:p>
          <a:p>
            <a:r>
              <a:rPr kumimoji="1" lang="en-US" altLang="ja-JP" dirty="0"/>
              <a:t>278_BPM118 </a:t>
            </a:r>
            <a:r>
              <a:rPr kumimoji="1" lang="ja-JP" altLang="en-US" dirty="0"/>
              <a:t>５枚</a:t>
            </a:r>
          </a:p>
          <a:p>
            <a:endParaRPr kumimoji="1" lang="en-US" altLang="ja-JP"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B18786F2-3537-4D2C-B3D4-45A16C505DF5}"/>
              </a:ext>
            </a:extLst>
          </p:cNvPr>
          <p:cNvSpPr>
            <a:spLocks noGrp="1"/>
          </p:cNvSpPr>
          <p:nvPr>
            <p:ph type="sldNum" sz="quarter" idx="5"/>
          </p:nvPr>
        </p:nvSpPr>
        <p:spPr/>
        <p:txBody>
          <a:bodyPr/>
          <a:lstStyle/>
          <a:p>
            <a:fld id="{5E0EC72C-A94E-452F-8874-9DEE29104C37}" type="slidenum">
              <a:rPr kumimoji="1" lang="ja-JP" altLang="en-US" smtClean="0"/>
              <a:t>21</a:t>
            </a:fld>
            <a:endParaRPr kumimoji="1" lang="ja-JP" altLang="en-US"/>
          </a:p>
        </p:txBody>
      </p:sp>
    </p:spTree>
    <p:extLst>
      <p:ext uri="{BB962C8B-B14F-4D97-AF65-F5344CB8AC3E}">
        <p14:creationId xmlns:p14="http://schemas.microsoft.com/office/powerpoint/2010/main" val="3802989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22</a:t>
            </a:fld>
            <a:endParaRPr kumimoji="1" lang="ja-JP" altLang="en-US"/>
          </a:p>
        </p:txBody>
      </p:sp>
    </p:spTree>
    <p:extLst>
      <p:ext uri="{BB962C8B-B14F-4D97-AF65-F5344CB8AC3E}">
        <p14:creationId xmlns:p14="http://schemas.microsoft.com/office/powerpoint/2010/main" val="9645255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１の「打ち明けてくれたことに感謝した上で、・・・。は、間違いです。</a:t>
            </a:r>
            <a:endParaRPr kumimoji="1" lang="en-US" altLang="ja-JP" dirty="0"/>
          </a:p>
          <a:p>
            <a:endParaRPr kumimoji="1" lang="ja-JP" altLang="en-US" dirty="0"/>
          </a:p>
          <a:p>
            <a:r>
              <a:rPr kumimoji="1" lang="ja-JP" altLang="en-US" dirty="0"/>
              <a:t>（理由）は、</a:t>
            </a:r>
          </a:p>
          <a:p>
            <a:r>
              <a:rPr kumimoji="1" lang="ja-JP" altLang="en-US" dirty="0"/>
              <a:t>取るべき対応について本人の希望を知るのは良いことですが、さまざまな対応の選択肢があることを本人が知っているとは限りません。</a:t>
            </a:r>
          </a:p>
          <a:p>
            <a:r>
              <a:rPr kumimoji="1" lang="ja-JP" altLang="en-US" dirty="0"/>
              <a:t>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en-US" altLang="ja-JP" dirty="0"/>
              <a:t>NEXT</a:t>
            </a:r>
            <a:r>
              <a:rPr kumimoji="1" lang="ja-JP" altLang="en-US" dirty="0"/>
              <a:t>＞自動</a:t>
            </a:r>
            <a:endParaRPr kumimoji="1" lang="en-US" altLang="ja-JP" dirty="0"/>
          </a:p>
          <a:p>
            <a:endParaRPr kumimoji="1" lang="en-US" altLang="ja-JP" dirty="0"/>
          </a:p>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23</a:t>
            </a:fld>
            <a:endParaRPr kumimoji="1" lang="ja-JP" altLang="en-US"/>
          </a:p>
        </p:txBody>
      </p:sp>
    </p:spTree>
    <p:extLst>
      <p:ext uri="{BB962C8B-B14F-4D97-AF65-F5344CB8AC3E}">
        <p14:creationId xmlns:p14="http://schemas.microsoft.com/office/powerpoint/2010/main" val="35751468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２・・の「誰にも伝えたくない、・・・。は、間違いです。</a:t>
            </a:r>
            <a:endParaRPr kumimoji="1" lang="en-US" altLang="ja-JP" dirty="0"/>
          </a:p>
          <a:p>
            <a:endParaRPr kumimoji="1" lang="ja-JP" altLang="en-US" dirty="0"/>
          </a:p>
          <a:p>
            <a:endParaRPr kumimoji="1" lang="ja-JP" altLang="en-US" dirty="0"/>
          </a:p>
          <a:p>
            <a:r>
              <a:rPr kumimoji="1" lang="ja-JP" altLang="en-US" dirty="0"/>
              <a:t>（理由）は、</a:t>
            </a:r>
          </a:p>
          <a:p>
            <a:r>
              <a:rPr kumimoji="1" lang="ja-JP" altLang="en-US" dirty="0"/>
              <a:t>ハラスメントの報告を本人に強要することはできませんが、何もしないことが最善であるとはいえません。</a:t>
            </a:r>
          </a:p>
          <a:p>
            <a:r>
              <a:rPr kumimoji="1" lang="ja-JP" altLang="en-US" dirty="0"/>
              <a:t>何もしなければ、同じ人によるハラスメントが今後も続く可能性があります。ハラスメントの防止と対処は、すべての人の責務です。</a:t>
            </a:r>
          </a:p>
          <a:p>
            <a:r>
              <a:rPr kumimoji="1" lang="ja-JP" altLang="en-US" dirty="0"/>
              <a:t>可能な対応の選択肢を提示してあげましょう。</a:t>
            </a:r>
            <a:endParaRPr kumimoji="1" lang="en-US" altLang="ja-JP" dirty="0"/>
          </a:p>
          <a:p>
            <a:endParaRPr kumimoji="1" lang="en-US" altLang="ja-JP" dirty="0"/>
          </a:p>
          <a:p>
            <a:endParaRPr kumimoji="1" lang="ja-JP" altLang="en-US" dirty="0"/>
          </a:p>
          <a:p>
            <a:r>
              <a:rPr kumimoji="1" lang="en-US" altLang="ja-JP" dirty="0"/>
              <a:t>NEXT</a:t>
            </a:r>
            <a:r>
              <a:rPr kumimoji="1" lang="ja-JP" altLang="en-US" dirty="0"/>
              <a:t>＞自動</a:t>
            </a:r>
            <a:endParaRPr kumimoji="1" lang="en-US" altLang="ja-JP" dirty="0"/>
          </a:p>
          <a:p>
            <a:endParaRPr kumimoji="1" lang="en-US" altLang="ja-JP" dirty="0"/>
          </a:p>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24</a:t>
            </a:fld>
            <a:endParaRPr kumimoji="1" lang="ja-JP" altLang="en-US"/>
          </a:p>
        </p:txBody>
      </p:sp>
    </p:spTree>
    <p:extLst>
      <p:ext uri="{BB962C8B-B14F-4D97-AF65-F5344CB8AC3E}">
        <p14:creationId xmlns:p14="http://schemas.microsoft.com/office/powerpoint/2010/main" val="3925873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6C0E4-B2EA-FD04-2EAC-8752F8E333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633D5B6-B124-FBF1-BBA9-E7DEBF390CD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491044C-D619-EFE6-85CC-FEECE42C7208}"/>
              </a:ext>
            </a:extLst>
          </p:cNvPr>
          <p:cNvSpPr>
            <a:spLocks noGrp="1"/>
          </p:cNvSpPr>
          <p:nvPr>
            <p:ph type="body" idx="1"/>
          </p:nvPr>
        </p:nvSpPr>
        <p:spPr/>
        <p:txBody>
          <a:bodyPr/>
          <a:lstStyle/>
          <a:p>
            <a:endParaRPr kumimoji="1" lang="en-US" altLang="ja-JP" dirty="0"/>
          </a:p>
          <a:p>
            <a:r>
              <a:rPr kumimoji="1" lang="ja-JP" altLang="en-US" dirty="0"/>
              <a:t>３・・のロータリーがハラスメントを一切許容しないことを伝える。これが最善の対処法と言えます。</a:t>
            </a:r>
            <a:endParaRPr kumimoji="1" lang="en-US" altLang="ja-JP" dirty="0"/>
          </a:p>
          <a:p>
            <a:endParaRPr kumimoji="1" lang="en-US" altLang="ja-JP" dirty="0"/>
          </a:p>
          <a:p>
            <a:r>
              <a:rPr kumimoji="1" lang="ja-JP" altLang="en-US" dirty="0"/>
              <a:t>（理由）は、</a:t>
            </a:r>
            <a:endParaRPr kumimoji="1" lang="en-US" altLang="ja-JP" dirty="0"/>
          </a:p>
          <a:p>
            <a:r>
              <a:rPr kumimoji="1" lang="ja-JP" altLang="en-US" dirty="0"/>
              <a:t>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en-US" altLang="ja-JP" dirty="0"/>
          </a:p>
          <a:p>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8D7891-813E-D5F6-54C2-5FE86D71189E}"/>
              </a:ext>
            </a:extLst>
          </p:cNvPr>
          <p:cNvSpPr>
            <a:spLocks noGrp="1"/>
          </p:cNvSpPr>
          <p:nvPr>
            <p:ph type="sldNum" sz="quarter" idx="5"/>
          </p:nvPr>
        </p:nvSpPr>
        <p:spPr/>
        <p:txBody>
          <a:bodyPr/>
          <a:lstStyle/>
          <a:p>
            <a:fld id="{5E0EC72C-A94E-452F-8874-9DEE29104C37}" type="slidenum">
              <a:rPr kumimoji="1" lang="ja-JP" altLang="en-US" smtClean="0"/>
              <a:t>25</a:t>
            </a:fld>
            <a:endParaRPr kumimoji="1" lang="ja-JP" altLang="en-US"/>
          </a:p>
        </p:txBody>
      </p:sp>
    </p:spTree>
    <p:extLst>
      <p:ext uri="{BB962C8B-B14F-4D97-AF65-F5344CB8AC3E}">
        <p14:creationId xmlns:p14="http://schemas.microsoft.com/office/powerpoint/2010/main" val="38274523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26</a:t>
            </a:fld>
            <a:endParaRPr kumimoji="1" lang="ja-JP" altLang="en-US"/>
          </a:p>
        </p:txBody>
      </p:sp>
    </p:spTree>
    <p:extLst>
      <p:ext uri="{BB962C8B-B14F-4D97-AF65-F5344CB8AC3E}">
        <p14:creationId xmlns:p14="http://schemas.microsoft.com/office/powerpoint/2010/main" val="1325853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27</a:t>
            </a:fld>
            <a:endParaRPr kumimoji="1" lang="ja-JP" altLang="en-US"/>
          </a:p>
        </p:txBody>
      </p:sp>
    </p:spTree>
    <p:extLst>
      <p:ext uri="{BB962C8B-B14F-4D97-AF65-F5344CB8AC3E}">
        <p14:creationId xmlns:p14="http://schemas.microsoft.com/office/powerpoint/2010/main" val="3569369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28</a:t>
            </a:fld>
            <a:endParaRPr kumimoji="1" lang="ja-JP" altLang="en-US"/>
          </a:p>
        </p:txBody>
      </p:sp>
    </p:spTree>
    <p:extLst>
      <p:ext uri="{BB962C8B-B14F-4D97-AF65-F5344CB8AC3E}">
        <p14:creationId xmlns:p14="http://schemas.microsoft.com/office/powerpoint/2010/main" val="32334179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29</a:t>
            </a:fld>
            <a:endParaRPr kumimoji="1" lang="ja-JP" altLang="en-US"/>
          </a:p>
        </p:txBody>
      </p:sp>
    </p:spTree>
    <p:extLst>
      <p:ext uri="{BB962C8B-B14F-4D97-AF65-F5344CB8AC3E}">
        <p14:creationId xmlns:p14="http://schemas.microsoft.com/office/powerpoint/2010/main" val="15948655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30</a:t>
            </a:fld>
            <a:endParaRPr kumimoji="1" lang="ja-JP" altLang="en-US"/>
          </a:p>
        </p:txBody>
      </p:sp>
    </p:spTree>
    <p:extLst>
      <p:ext uri="{BB962C8B-B14F-4D97-AF65-F5344CB8AC3E}">
        <p14:creationId xmlns:p14="http://schemas.microsoft.com/office/powerpoint/2010/main" val="2393762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EFF8B-C03F-BA4C-2123-D95261B3832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2EA984D-1B66-FF5C-4262-EEB756C080B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C26C90C-9781-E7A3-D8E9-919F2AC333F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49BF4-35EF-7330-0645-15335826E3DE}"/>
              </a:ext>
            </a:extLst>
          </p:cNvPr>
          <p:cNvSpPr>
            <a:spLocks noGrp="1"/>
          </p:cNvSpPr>
          <p:nvPr>
            <p:ph type="sldNum" sz="quarter" idx="5"/>
          </p:nvPr>
        </p:nvSpPr>
        <p:spPr/>
        <p:txBody>
          <a:bodyPr/>
          <a:lstStyle/>
          <a:p>
            <a:fld id="{B399267D-92E4-44C9-A88B-44C074F08937}" type="slidenum">
              <a:rPr kumimoji="1" lang="ja-JP" altLang="en-US" smtClean="0"/>
              <a:t>5</a:t>
            </a:fld>
            <a:endParaRPr kumimoji="1" lang="ja-JP" altLang="en-US"/>
          </a:p>
        </p:txBody>
      </p:sp>
    </p:spTree>
    <p:extLst>
      <p:ext uri="{BB962C8B-B14F-4D97-AF65-F5344CB8AC3E}">
        <p14:creationId xmlns:p14="http://schemas.microsoft.com/office/powerpoint/2010/main" val="19353627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31</a:t>
            </a:fld>
            <a:endParaRPr kumimoji="1" lang="ja-JP" altLang="en-US"/>
          </a:p>
        </p:txBody>
      </p:sp>
    </p:spTree>
    <p:extLst>
      <p:ext uri="{BB962C8B-B14F-4D97-AF65-F5344CB8AC3E}">
        <p14:creationId xmlns:p14="http://schemas.microsoft.com/office/powerpoint/2010/main" val="35489924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32</a:t>
            </a:fld>
            <a:endParaRPr kumimoji="1" lang="ja-JP" altLang="en-US"/>
          </a:p>
        </p:txBody>
      </p:sp>
    </p:spTree>
    <p:extLst>
      <p:ext uri="{BB962C8B-B14F-4D97-AF65-F5344CB8AC3E}">
        <p14:creationId xmlns:p14="http://schemas.microsoft.com/office/powerpoint/2010/main" val="7798219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33</a:t>
            </a:fld>
            <a:endParaRPr kumimoji="1" lang="ja-JP" altLang="en-US"/>
          </a:p>
        </p:txBody>
      </p:sp>
    </p:spTree>
    <p:extLst>
      <p:ext uri="{BB962C8B-B14F-4D97-AF65-F5344CB8AC3E}">
        <p14:creationId xmlns:p14="http://schemas.microsoft.com/office/powerpoint/2010/main" val="4248325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34</a:t>
            </a:fld>
            <a:endParaRPr kumimoji="1" lang="ja-JP" altLang="en-US"/>
          </a:p>
        </p:txBody>
      </p:sp>
    </p:spTree>
    <p:extLst>
      <p:ext uri="{BB962C8B-B14F-4D97-AF65-F5344CB8AC3E}">
        <p14:creationId xmlns:p14="http://schemas.microsoft.com/office/powerpoint/2010/main" val="34100422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35</a:t>
            </a:fld>
            <a:endParaRPr kumimoji="1" lang="ja-JP" altLang="en-US"/>
          </a:p>
        </p:txBody>
      </p:sp>
    </p:spTree>
    <p:extLst>
      <p:ext uri="{BB962C8B-B14F-4D97-AF65-F5344CB8AC3E}">
        <p14:creationId xmlns:p14="http://schemas.microsoft.com/office/powerpoint/2010/main" val="27239570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36</a:t>
            </a:fld>
            <a:endParaRPr kumimoji="1" lang="ja-JP" altLang="en-US"/>
          </a:p>
        </p:txBody>
      </p:sp>
    </p:spTree>
    <p:extLst>
      <p:ext uri="{BB962C8B-B14F-4D97-AF65-F5344CB8AC3E}">
        <p14:creationId xmlns:p14="http://schemas.microsoft.com/office/powerpoint/2010/main" val="37523654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37</a:t>
            </a:fld>
            <a:endParaRPr kumimoji="1" lang="ja-JP" altLang="en-US"/>
          </a:p>
        </p:txBody>
      </p:sp>
    </p:spTree>
    <p:extLst>
      <p:ext uri="{BB962C8B-B14F-4D97-AF65-F5344CB8AC3E}">
        <p14:creationId xmlns:p14="http://schemas.microsoft.com/office/powerpoint/2010/main" val="30056739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38</a:t>
            </a:fld>
            <a:endParaRPr kumimoji="1" lang="ja-JP" altLang="en-US"/>
          </a:p>
        </p:txBody>
      </p:sp>
    </p:spTree>
    <p:extLst>
      <p:ext uri="{BB962C8B-B14F-4D97-AF65-F5344CB8AC3E}">
        <p14:creationId xmlns:p14="http://schemas.microsoft.com/office/powerpoint/2010/main" val="28524552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39</a:t>
            </a:fld>
            <a:endParaRPr kumimoji="1" lang="ja-JP" altLang="en-US"/>
          </a:p>
        </p:txBody>
      </p:sp>
    </p:spTree>
    <p:extLst>
      <p:ext uri="{BB962C8B-B14F-4D97-AF65-F5344CB8AC3E}">
        <p14:creationId xmlns:p14="http://schemas.microsoft.com/office/powerpoint/2010/main" val="11565834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40</a:t>
            </a:fld>
            <a:endParaRPr kumimoji="1" lang="ja-JP" altLang="en-US"/>
          </a:p>
        </p:txBody>
      </p:sp>
    </p:spTree>
    <p:extLst>
      <p:ext uri="{BB962C8B-B14F-4D97-AF65-F5344CB8AC3E}">
        <p14:creationId xmlns:p14="http://schemas.microsoft.com/office/powerpoint/2010/main" val="18991982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6503F-52F1-9374-A979-08215637075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E1FCD02-44A3-480B-1011-99A55896ACA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3FEB745-0E17-79BD-63A4-BA2A0E22EEF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4A0F9C2-94C8-7D8E-18F1-0214891AA2D4}"/>
              </a:ext>
            </a:extLst>
          </p:cNvPr>
          <p:cNvSpPr>
            <a:spLocks noGrp="1"/>
          </p:cNvSpPr>
          <p:nvPr>
            <p:ph type="sldNum" sz="quarter" idx="5"/>
          </p:nvPr>
        </p:nvSpPr>
        <p:spPr/>
        <p:txBody>
          <a:bodyPr/>
          <a:lstStyle/>
          <a:p>
            <a:fld id="{B399267D-92E4-44C9-A88B-44C074F08937}" type="slidenum">
              <a:rPr kumimoji="1" lang="ja-JP" altLang="en-US" smtClean="0"/>
              <a:t>6</a:t>
            </a:fld>
            <a:endParaRPr kumimoji="1" lang="ja-JP" altLang="en-US"/>
          </a:p>
        </p:txBody>
      </p:sp>
    </p:spTree>
    <p:extLst>
      <p:ext uri="{BB962C8B-B14F-4D97-AF65-F5344CB8AC3E}">
        <p14:creationId xmlns:p14="http://schemas.microsoft.com/office/powerpoint/2010/main" val="35513324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C6EA8-4015-B626-F1A6-BB406E536E8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A599BD-3203-8258-6AF7-2BCC6E870F5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A61D840-E3C7-12DA-F15E-BCE3B7508C25}"/>
              </a:ext>
            </a:extLst>
          </p:cNvPr>
          <p:cNvSpPr>
            <a:spLocks noGrp="1"/>
          </p:cNvSpPr>
          <p:nvPr>
            <p:ph type="body" idx="1"/>
          </p:nvPr>
        </p:nvSpPr>
        <p:spPr/>
        <p:txBody>
          <a:bodyPr/>
          <a:lstStyle/>
          <a:p>
            <a:r>
              <a:rPr kumimoji="1" lang="ja-JP" altLang="en-US" dirty="0"/>
              <a:t>ケース１：</a:t>
            </a:r>
            <a:endParaRPr kumimoji="1" lang="en-US" altLang="ja-JP" dirty="0"/>
          </a:p>
          <a:p>
            <a:endParaRPr kumimoji="1" lang="en-US" altLang="ja-JP" dirty="0"/>
          </a:p>
          <a:p>
            <a:r>
              <a:rPr kumimoji="1" lang="ja-JP" altLang="en-US" dirty="0"/>
              <a:t>あなたはクラブ会長です。ある女性会員が、クラブの行事で一人の男性からからだ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打ち明けてくれたことに感謝した上で、どのような対応が取られることを望んでいるかを尋ねる。</a:t>
            </a:r>
          </a:p>
          <a:p>
            <a:endParaRPr kumimoji="1" lang="ja-JP" altLang="en-US" dirty="0"/>
          </a:p>
          <a:p>
            <a:r>
              <a:rPr kumimoji="1" lang="ja-JP" altLang="en-US" dirty="0"/>
              <a:t>誰にも伝えたくないという本人の意向を尊重する。</a:t>
            </a:r>
          </a:p>
          <a:p>
            <a:endParaRPr kumimoji="1" lang="ja-JP" altLang="en-US" dirty="0"/>
          </a:p>
          <a:p>
            <a:r>
              <a:rPr kumimoji="1" lang="ja-JP" altLang="en-US" dirty="0"/>
              <a:t>ロータリーがハラスメントを一切許容しないことを伝える。警察への連絡を強く勧め、再発防止のために調査を行いたいと伝える。</a:t>
            </a:r>
            <a:endParaRPr kumimoji="1" lang="en-US" altLang="ja-JP" dirty="0"/>
          </a:p>
          <a:p>
            <a:endParaRPr kumimoji="1" lang="en-US" altLang="ja-JP" dirty="0"/>
          </a:p>
          <a:p>
            <a:r>
              <a:rPr kumimoji="1" lang="en-US" altLang="ja-JP" dirty="0"/>
              <a:t>NEXT</a:t>
            </a:r>
            <a:r>
              <a:rPr kumimoji="1" lang="ja-JP" altLang="en-US" dirty="0"/>
              <a:t>＞自動</a:t>
            </a:r>
          </a:p>
          <a:p>
            <a:endParaRPr kumimoji="1" lang="en-US" altLang="ja-JP" dirty="0"/>
          </a:p>
          <a:p>
            <a:endParaRPr kumimoji="1" lang="ja-JP" altLang="en-US" dirty="0"/>
          </a:p>
          <a:p>
            <a:r>
              <a:rPr kumimoji="1" lang="ja-JP" altLang="en-US" dirty="0"/>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a:p>
            <a:endParaRPr kumimoji="1" lang="ja-JP" altLang="en-US" dirty="0"/>
          </a:p>
          <a:p>
            <a:r>
              <a:rPr kumimoji="1" lang="ja-JP" altLang="en-US" dirty="0"/>
              <a:t>①	打ち明けてくれたことに感謝した上で、どのような対応が取られることを望んでいるかを尋ねる。</a:t>
            </a:r>
          </a:p>
          <a:p>
            <a:endParaRPr kumimoji="1" lang="ja-JP" altLang="en-US" dirty="0"/>
          </a:p>
          <a:p>
            <a:r>
              <a:rPr kumimoji="1" lang="ja-JP" altLang="en-US" dirty="0"/>
              <a:t>②	誰にも伝えたくないという本人の意向を尊重する。</a:t>
            </a:r>
          </a:p>
          <a:p>
            <a:endParaRPr kumimoji="1" lang="ja-JP" altLang="en-US" dirty="0"/>
          </a:p>
          <a:p>
            <a:r>
              <a:rPr kumimoji="1" lang="ja-JP" altLang="en-US" dirty="0"/>
              <a:t>③	ロータリーがハラスメントを一切許容しないことを伝える。警察への連絡を強く勧め、再発防止のために調査を行いたいと伝える。</a:t>
            </a:r>
          </a:p>
          <a:p>
            <a:endParaRPr kumimoji="1" lang="ja-JP" altLang="en-US" dirty="0"/>
          </a:p>
          <a:p>
            <a:r>
              <a:rPr kumimoji="1" lang="ja-JP" altLang="en-US" dirty="0"/>
              <a:t>回答①は✖</a:t>
            </a:r>
          </a:p>
          <a:p>
            <a:r>
              <a:rPr kumimoji="1" lang="ja-JP" altLang="en-US" dirty="0"/>
              <a:t>取るべき対応について本人の希望を知るのは良いことですが、さまざまな対応の選択肢があることを本人が知っているとは限りません。また、それだけでは問題の根本に対処することはできず、同じ人によるハラスメントがほかの人から申し立てられた場合に、この件と関連づけることができなくなります。</a:t>
            </a:r>
          </a:p>
          <a:p>
            <a:endParaRPr kumimoji="1" lang="ja-JP" altLang="en-US" dirty="0"/>
          </a:p>
          <a:p>
            <a:r>
              <a:rPr kumimoji="1" lang="ja-JP" altLang="en-US" dirty="0"/>
              <a:t>回答②は✖</a:t>
            </a:r>
          </a:p>
          <a:p>
            <a:r>
              <a:rPr kumimoji="1" lang="ja-JP" altLang="en-US" dirty="0"/>
              <a:t>ハラスメントの報告を本人に強要することはできませんが、何もしないことが最善であるとはいえません。何もしなければ、同じ人によるハラスメントが今後も続く可能性があります。ハラスメントの防止と対処は、すべての人の責務です。可能な対応の選択肢を提示してあげましょう。</a:t>
            </a:r>
          </a:p>
          <a:p>
            <a:endParaRPr kumimoji="1" lang="ja-JP" altLang="en-US" dirty="0"/>
          </a:p>
          <a:p>
            <a:r>
              <a:rPr kumimoji="1" lang="ja-JP" altLang="en-US" dirty="0"/>
              <a:t>回答③は○</a:t>
            </a:r>
          </a:p>
          <a:p>
            <a:r>
              <a:rPr kumimoji="1" lang="ja-JP" altLang="en-US" dirty="0"/>
              <a:t>これが最善の対処法と言えます。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a:p>
            <a:endParaRPr kumimoji="1" lang="ja-JP" altLang="en-US" dirty="0"/>
          </a:p>
          <a:p>
            <a:endParaRPr kumimoji="1" lang="ja-JP" altLang="en-US" dirty="0"/>
          </a:p>
          <a:p>
            <a:endParaRPr kumimoji="1" lang="en-US" altLang="ja-JP" dirty="0"/>
          </a:p>
          <a:p>
            <a:endParaRPr kumimoji="1" lang="ja-JP" altLang="en-US"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a:p>
            <a:endParaRPr kumimoji="1" lang="en-US" altLang="ja-JP" dirty="0"/>
          </a:p>
          <a:p>
            <a:endParaRPr kumimoji="1" lang="ja-JP" altLang="en-US" dirty="0"/>
          </a:p>
          <a:p>
            <a:endParaRPr kumimoji="1" lang="en-US" altLang="ja-JP" dirty="0"/>
          </a:p>
        </p:txBody>
      </p:sp>
      <p:sp>
        <p:nvSpPr>
          <p:cNvPr id="4" name="スライド番号プレースホルダー 3">
            <a:extLst>
              <a:ext uri="{FF2B5EF4-FFF2-40B4-BE49-F238E27FC236}">
                <a16:creationId xmlns:a16="http://schemas.microsoft.com/office/drawing/2014/main" id="{8505C4A7-7463-CA93-9E14-58B83E69C63D}"/>
              </a:ext>
            </a:extLst>
          </p:cNvPr>
          <p:cNvSpPr>
            <a:spLocks noGrp="1"/>
          </p:cNvSpPr>
          <p:nvPr>
            <p:ph type="sldNum" sz="quarter" idx="5"/>
          </p:nvPr>
        </p:nvSpPr>
        <p:spPr/>
        <p:txBody>
          <a:bodyPr/>
          <a:lstStyle/>
          <a:p>
            <a:fld id="{5E0EC72C-A94E-452F-8874-9DEE29104C37}" type="slidenum">
              <a:rPr kumimoji="1" lang="ja-JP" altLang="en-US" smtClean="0"/>
              <a:t>41</a:t>
            </a:fld>
            <a:endParaRPr kumimoji="1" lang="ja-JP" altLang="en-US"/>
          </a:p>
        </p:txBody>
      </p:sp>
    </p:spTree>
    <p:extLst>
      <p:ext uri="{BB962C8B-B14F-4D97-AF65-F5344CB8AC3E}">
        <p14:creationId xmlns:p14="http://schemas.microsoft.com/office/powerpoint/2010/main" val="3696515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18ACD-D1AD-C35F-054F-64093285D0D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F56AFEA-3CB6-6F97-BFF5-EFA0F5732D4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2F306EA-11B2-7F01-C8DA-4E51868750B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A18A294-31F5-603D-46B1-97657F03F211}"/>
              </a:ext>
            </a:extLst>
          </p:cNvPr>
          <p:cNvSpPr>
            <a:spLocks noGrp="1"/>
          </p:cNvSpPr>
          <p:nvPr>
            <p:ph type="sldNum" sz="quarter" idx="5"/>
          </p:nvPr>
        </p:nvSpPr>
        <p:spPr/>
        <p:txBody>
          <a:bodyPr/>
          <a:lstStyle/>
          <a:p>
            <a:fld id="{B399267D-92E4-44C9-A88B-44C074F08937}" type="slidenum">
              <a:rPr kumimoji="1" lang="ja-JP" altLang="en-US" smtClean="0"/>
              <a:t>7</a:t>
            </a:fld>
            <a:endParaRPr kumimoji="1" lang="ja-JP" altLang="en-US"/>
          </a:p>
        </p:txBody>
      </p:sp>
    </p:spTree>
    <p:extLst>
      <p:ext uri="{BB962C8B-B14F-4D97-AF65-F5344CB8AC3E}">
        <p14:creationId xmlns:p14="http://schemas.microsoft.com/office/powerpoint/2010/main" val="4208997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A95B2-F09A-C63A-6671-E567FC3049C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7A7FD36-BC95-CCF6-72FD-EF881DE10C0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27A18D-40C5-CE95-9328-FAC20A98ABD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EEB6F33-D98B-2D50-28BD-3A9760D8839C}"/>
              </a:ext>
            </a:extLst>
          </p:cNvPr>
          <p:cNvSpPr>
            <a:spLocks noGrp="1"/>
          </p:cNvSpPr>
          <p:nvPr>
            <p:ph type="sldNum" sz="quarter" idx="5"/>
          </p:nvPr>
        </p:nvSpPr>
        <p:spPr/>
        <p:txBody>
          <a:bodyPr/>
          <a:lstStyle/>
          <a:p>
            <a:fld id="{B399267D-92E4-44C9-A88B-44C074F08937}" type="slidenum">
              <a:rPr kumimoji="1" lang="ja-JP" altLang="en-US" smtClean="0"/>
              <a:t>8</a:t>
            </a:fld>
            <a:endParaRPr kumimoji="1" lang="ja-JP" altLang="en-US"/>
          </a:p>
        </p:txBody>
      </p:sp>
    </p:spTree>
    <p:extLst>
      <p:ext uri="{BB962C8B-B14F-4D97-AF65-F5344CB8AC3E}">
        <p14:creationId xmlns:p14="http://schemas.microsoft.com/office/powerpoint/2010/main" val="18999088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D3A69-FCA8-ABAF-776D-3E68DB2DCBF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1B28C63-5385-4BA6-D9D1-16E6AC7EA52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0CBF2FD-C356-A5BA-8DBE-F262462BDF2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35EFC94-D0FF-D372-F3D3-B66F3D2A9BA7}"/>
              </a:ext>
            </a:extLst>
          </p:cNvPr>
          <p:cNvSpPr>
            <a:spLocks noGrp="1"/>
          </p:cNvSpPr>
          <p:nvPr>
            <p:ph type="sldNum" sz="quarter" idx="5"/>
          </p:nvPr>
        </p:nvSpPr>
        <p:spPr/>
        <p:txBody>
          <a:bodyPr/>
          <a:lstStyle/>
          <a:p>
            <a:fld id="{B399267D-92E4-44C9-A88B-44C074F08937}" type="slidenum">
              <a:rPr kumimoji="1" lang="ja-JP" altLang="en-US" smtClean="0"/>
              <a:t>9</a:t>
            </a:fld>
            <a:endParaRPr kumimoji="1" lang="ja-JP" altLang="en-US"/>
          </a:p>
        </p:txBody>
      </p:sp>
    </p:spTree>
    <p:extLst>
      <p:ext uri="{BB962C8B-B14F-4D97-AF65-F5344CB8AC3E}">
        <p14:creationId xmlns:p14="http://schemas.microsoft.com/office/powerpoint/2010/main" val="130711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002E8-1302-A304-CCB2-B938D111265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B33D651-135F-0B51-BA7B-D48476989F3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0D8EA55-E23A-9B88-B364-A905BCB3757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AC59E2C-8BF3-207C-7D61-E5C957AF3E93}"/>
              </a:ext>
            </a:extLst>
          </p:cNvPr>
          <p:cNvSpPr>
            <a:spLocks noGrp="1"/>
          </p:cNvSpPr>
          <p:nvPr>
            <p:ph type="sldNum" sz="quarter" idx="5"/>
          </p:nvPr>
        </p:nvSpPr>
        <p:spPr/>
        <p:txBody>
          <a:bodyPr/>
          <a:lstStyle/>
          <a:p>
            <a:fld id="{B399267D-92E4-44C9-A88B-44C074F08937}" type="slidenum">
              <a:rPr kumimoji="1" lang="ja-JP" altLang="en-US" smtClean="0"/>
              <a:t>10</a:t>
            </a:fld>
            <a:endParaRPr kumimoji="1" lang="ja-JP" altLang="en-US"/>
          </a:p>
        </p:txBody>
      </p:sp>
    </p:spTree>
    <p:extLst>
      <p:ext uri="{BB962C8B-B14F-4D97-AF65-F5344CB8AC3E}">
        <p14:creationId xmlns:p14="http://schemas.microsoft.com/office/powerpoint/2010/main" val="3085943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D6A42-4184-4438-7AF7-17064C57822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E603589-66D2-7C2E-D97C-619A5B08829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B48B36B-627E-3B5C-CAC1-9AAEF7B5B4C6}"/>
              </a:ext>
            </a:extLst>
          </p:cNvPr>
          <p:cNvSpPr>
            <a:spLocks noGrp="1"/>
          </p:cNvSpPr>
          <p:nvPr>
            <p:ph type="body" idx="1"/>
          </p:nvPr>
        </p:nvSpPr>
        <p:spPr/>
        <p:txBody>
          <a:bodyPr/>
          <a:lstStyle/>
          <a:p>
            <a:r>
              <a:rPr kumimoji="1" lang="ja-JP" altLang="en-US" dirty="0"/>
              <a:t>犯罪性のある行為の申し立てはすべて、警察に連絡しなければなりません。</a:t>
            </a:r>
            <a:endParaRPr kumimoji="1" lang="en-US" altLang="ja-JP" dirty="0"/>
          </a:p>
          <a:p>
            <a:r>
              <a:rPr kumimoji="1" lang="ja-JP" altLang="en-US" dirty="0"/>
              <a:t>会員は常に調査や捜査に協力すべきであり、妨害すべきではありません。</a:t>
            </a:r>
            <a:endParaRPr kumimoji="1" lang="en-US" altLang="ja-JP" dirty="0"/>
          </a:p>
          <a:p>
            <a:r>
              <a:rPr kumimoji="1" lang="ja-JP" altLang="en-US" dirty="0"/>
              <a:t>報告された事態や言動に直接かかわった人は、その件に関する調査や決定にかかわるべきではありません。</a:t>
            </a:r>
          </a:p>
          <a:p>
            <a:endParaRPr kumimoji="1" lang="ja-JP" altLang="en-US" dirty="0"/>
          </a:p>
          <a:p>
            <a:r>
              <a:rPr kumimoji="1" lang="ja-JP" altLang="en-US" dirty="0"/>
              <a:t>ロータリーのさまざまなレベルにおける責務を以下でご確認ください。</a:t>
            </a:r>
            <a:endParaRPr kumimoji="1" lang="en-US" altLang="ja-JP" dirty="0"/>
          </a:p>
          <a:p>
            <a:endParaRPr kumimoji="1" lang="en-US" altLang="ja-JP" dirty="0"/>
          </a:p>
          <a:p>
            <a:r>
              <a:rPr kumimoji="1" lang="en-US" altLang="ja-JP" dirty="0"/>
              <a:t>NEXT</a:t>
            </a:r>
            <a:r>
              <a:rPr kumimoji="1" lang="ja-JP" altLang="en-US" dirty="0"/>
              <a:t>＞自動</a:t>
            </a:r>
            <a:endParaRPr kumimoji="1" lang="en-US" altLang="ja-JP" dirty="0"/>
          </a:p>
          <a:p>
            <a:endParaRPr kumimoji="1" lang="en-US" altLang="ja-JP" dirty="0"/>
          </a:p>
          <a:p>
            <a:r>
              <a:rPr kumimoji="1" lang="ja-JP" altLang="en-US" dirty="0"/>
              <a:t>クラブ、地区、ゾーン、行動グループ、親睦活動グループのリーダーは、ハラスメントの申し立てに対して迅速に対処しなければならず、申し立てを行った人への報復があってはなりません。</a:t>
            </a:r>
          </a:p>
          <a:p>
            <a:endParaRPr kumimoji="1" lang="ja-JP" altLang="en-US" dirty="0"/>
          </a:p>
          <a:p>
            <a:r>
              <a:rPr kumimoji="1" lang="ja-JP" altLang="en-US" dirty="0"/>
              <a:t>ロータリーは、このような申し立てへの対応を行う委員会を設置することを、これらのリーダーに強く奨励しています。</a:t>
            </a:r>
            <a:endParaRPr kumimoji="1" lang="en-US" altLang="ja-JP" dirty="0"/>
          </a:p>
          <a:p>
            <a:r>
              <a:rPr kumimoji="1" lang="ja-JP" altLang="en-US" dirty="0"/>
              <a:t>地区は、地区の行動規範、ならびにクラブ内、会員間、その他のロータリー参加者との間で起こるハラスメントの防止と対処に関する方針を定めるべきです。</a:t>
            </a:r>
            <a:endParaRPr kumimoji="1" lang="en-US" altLang="ja-JP" dirty="0"/>
          </a:p>
          <a:p>
            <a:r>
              <a:rPr kumimoji="1" lang="ja-JP" altLang="en-US" dirty="0"/>
              <a:t>この方針には、ハラスメントではあるものの犯罪行為とは見なされない場合にどう対処すべきか、青少年との接触をどのくらいの期間禁じるかなどを具体的に定めるべきです。</a:t>
            </a:r>
            <a:endParaRPr kumimoji="1" lang="en-US" altLang="ja-JP" dirty="0"/>
          </a:p>
          <a:p>
            <a:r>
              <a:rPr kumimoji="1" lang="ja-JP" altLang="en-US" dirty="0"/>
              <a:t>性的ハラスメントが発覚した場合、青少年との一切の接触を禁じる必要があります。手続きの透明性を保つことは、ハラスメント防止の第一歩となります。</a:t>
            </a:r>
          </a:p>
          <a:p>
            <a:endParaRPr kumimoji="1" lang="ja-JP" altLang="en-US" dirty="0"/>
          </a:p>
          <a:p>
            <a:r>
              <a:rPr kumimoji="1" lang="ja-JP" altLang="en-US" dirty="0"/>
              <a:t>犯罪性のある行為の申し立てはすべて、警察に連絡しなければなりません。会員は常に調査や捜査に協力すべきであり、妨害すべきではありません。報告された事態や言動に直接かかわった人は、その件に関する調査や決定にかかわるべきではありません。</a:t>
            </a:r>
          </a:p>
          <a:p>
            <a:endParaRPr kumimoji="1" lang="ja-JP" altLang="en-US" dirty="0"/>
          </a:p>
          <a:p>
            <a:r>
              <a:rPr kumimoji="1" lang="ja-JP" altLang="en-US" dirty="0"/>
              <a:t>ロータリーのさまざまなレベルにおける責務を以下でご確認ください（「＋」をクリックすると全表示されます）</a:t>
            </a:r>
          </a:p>
          <a:p>
            <a:endParaRPr kumimoji="1" lang="en-US" altLang="ja-JP" dirty="0"/>
          </a:p>
        </p:txBody>
      </p:sp>
      <p:sp>
        <p:nvSpPr>
          <p:cNvPr id="4" name="スライド番号プレースホルダー 3">
            <a:extLst>
              <a:ext uri="{FF2B5EF4-FFF2-40B4-BE49-F238E27FC236}">
                <a16:creationId xmlns:a16="http://schemas.microsoft.com/office/drawing/2014/main" id="{ADF62CC4-BEFE-89B7-4F79-EEC849083246}"/>
              </a:ext>
            </a:extLst>
          </p:cNvPr>
          <p:cNvSpPr>
            <a:spLocks noGrp="1"/>
          </p:cNvSpPr>
          <p:nvPr>
            <p:ph type="sldNum" sz="quarter" idx="5"/>
          </p:nvPr>
        </p:nvSpPr>
        <p:spPr/>
        <p:txBody>
          <a:bodyPr/>
          <a:lstStyle/>
          <a:p>
            <a:fld id="{5E0EC72C-A94E-452F-8874-9DEE29104C37}" type="slidenum">
              <a:rPr kumimoji="1" lang="ja-JP" altLang="en-US" smtClean="0"/>
              <a:t>15</a:t>
            </a:fld>
            <a:endParaRPr kumimoji="1" lang="ja-JP" altLang="en-US"/>
          </a:p>
        </p:txBody>
      </p:sp>
    </p:spTree>
    <p:extLst>
      <p:ext uri="{BB962C8B-B14F-4D97-AF65-F5344CB8AC3E}">
        <p14:creationId xmlns:p14="http://schemas.microsoft.com/office/powerpoint/2010/main" val="723899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D6A42-4184-4438-7AF7-17064C57822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E603589-66D2-7C2E-D97C-619A5B08829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B48B36B-627E-3B5C-CAC1-9AAEF7B5B4C6}"/>
              </a:ext>
            </a:extLst>
          </p:cNvPr>
          <p:cNvSpPr>
            <a:spLocks noGrp="1"/>
          </p:cNvSpPr>
          <p:nvPr>
            <p:ph type="body" idx="1"/>
          </p:nvPr>
        </p:nvSpPr>
        <p:spPr/>
        <p:txBody>
          <a:bodyPr/>
          <a:lstStyle/>
          <a:p>
            <a:r>
              <a:rPr kumimoji="1" lang="ja-JP" altLang="en-US" dirty="0"/>
              <a:t>犯罪性のある行為の申し立てはすべて、警察に連絡しなければなりません。</a:t>
            </a:r>
            <a:endParaRPr kumimoji="1" lang="en-US" altLang="ja-JP" dirty="0"/>
          </a:p>
          <a:p>
            <a:r>
              <a:rPr kumimoji="1" lang="ja-JP" altLang="en-US" dirty="0"/>
              <a:t>会員は常に調査や捜査に協力すべきであり、妨害すべきではありません。</a:t>
            </a:r>
            <a:endParaRPr kumimoji="1" lang="en-US" altLang="ja-JP" dirty="0"/>
          </a:p>
          <a:p>
            <a:r>
              <a:rPr kumimoji="1" lang="ja-JP" altLang="en-US" dirty="0"/>
              <a:t>報告された事態や言動に直接かかわった人は、その件に関する調査や決定にかかわるべきではありません。</a:t>
            </a:r>
          </a:p>
          <a:p>
            <a:endParaRPr kumimoji="1" lang="ja-JP" altLang="en-US" dirty="0"/>
          </a:p>
          <a:p>
            <a:r>
              <a:rPr kumimoji="1" lang="ja-JP" altLang="en-US" dirty="0"/>
              <a:t>ロータリーのさまざまなレベルにおける責務を以下でご確認ください。</a:t>
            </a:r>
            <a:endParaRPr kumimoji="1" lang="en-US" altLang="ja-JP" dirty="0"/>
          </a:p>
          <a:p>
            <a:endParaRPr kumimoji="1" lang="en-US" altLang="ja-JP" dirty="0"/>
          </a:p>
          <a:p>
            <a:r>
              <a:rPr kumimoji="1" lang="en-US" altLang="ja-JP" dirty="0"/>
              <a:t>NEXT</a:t>
            </a:r>
            <a:r>
              <a:rPr kumimoji="1" lang="ja-JP" altLang="en-US" dirty="0"/>
              <a:t>＞自動</a:t>
            </a:r>
            <a:endParaRPr kumimoji="1" lang="en-US" altLang="ja-JP" dirty="0"/>
          </a:p>
          <a:p>
            <a:endParaRPr kumimoji="1" lang="en-US" altLang="ja-JP" dirty="0"/>
          </a:p>
          <a:p>
            <a:r>
              <a:rPr kumimoji="1" lang="ja-JP" altLang="en-US" dirty="0"/>
              <a:t>クラブ、地区、ゾーン、行動グループ、親睦活動グループのリーダーは、ハラスメントの申し立てに対して迅速に対処しなければならず、申し立てを行った人への報復があってはなりません。</a:t>
            </a:r>
          </a:p>
          <a:p>
            <a:endParaRPr kumimoji="1" lang="ja-JP" altLang="en-US" dirty="0"/>
          </a:p>
          <a:p>
            <a:r>
              <a:rPr kumimoji="1" lang="ja-JP" altLang="en-US" dirty="0"/>
              <a:t>ロータリーは、このような申し立てへの対応を行う委員会を設置することを、これらのリーダーに強く奨励しています。</a:t>
            </a:r>
            <a:endParaRPr kumimoji="1" lang="en-US" altLang="ja-JP" dirty="0"/>
          </a:p>
          <a:p>
            <a:r>
              <a:rPr kumimoji="1" lang="ja-JP" altLang="en-US" dirty="0"/>
              <a:t>地区は、地区の行動規範、ならびにクラブ内、会員間、その他のロータリー参加者との間で起こるハラスメントの防止と対処に関する方針を定めるべきです。</a:t>
            </a:r>
            <a:endParaRPr kumimoji="1" lang="en-US" altLang="ja-JP" dirty="0"/>
          </a:p>
          <a:p>
            <a:r>
              <a:rPr kumimoji="1" lang="ja-JP" altLang="en-US" dirty="0"/>
              <a:t>この方針には、ハラスメントではあるものの犯罪行為とは見なされない場合にどう対処すべきか、青少年との接触をどのくらいの期間禁じるかなどを具体的に定めるべきです。</a:t>
            </a:r>
            <a:endParaRPr kumimoji="1" lang="en-US" altLang="ja-JP" dirty="0"/>
          </a:p>
          <a:p>
            <a:r>
              <a:rPr kumimoji="1" lang="ja-JP" altLang="en-US" dirty="0"/>
              <a:t>性的ハラスメントが発覚した場合、青少年との一切の接触を禁じる必要があります。手続きの透明性を保つことは、ハラスメント防止の第一歩となります。</a:t>
            </a:r>
          </a:p>
          <a:p>
            <a:endParaRPr kumimoji="1" lang="ja-JP" altLang="en-US" dirty="0"/>
          </a:p>
          <a:p>
            <a:r>
              <a:rPr kumimoji="1" lang="ja-JP" altLang="en-US" dirty="0"/>
              <a:t>犯罪性のある行為の申し立てはすべて、警察に連絡しなければなりません。会員は常に調査や捜査に協力すべきであり、妨害すべきではありません。報告された事態や言動に直接かかわった人は、その件に関する調査や決定にかかわるべきではありません。</a:t>
            </a:r>
          </a:p>
          <a:p>
            <a:endParaRPr kumimoji="1" lang="ja-JP" altLang="en-US" dirty="0"/>
          </a:p>
          <a:p>
            <a:r>
              <a:rPr kumimoji="1" lang="ja-JP" altLang="en-US" dirty="0"/>
              <a:t>ロータリーのさまざまなレベルにおける責務を以下でご確認ください（「＋」をクリックすると全表示されます）</a:t>
            </a:r>
          </a:p>
          <a:p>
            <a:endParaRPr kumimoji="1" lang="en-US" altLang="ja-JP" dirty="0"/>
          </a:p>
        </p:txBody>
      </p:sp>
      <p:sp>
        <p:nvSpPr>
          <p:cNvPr id="4" name="スライド番号プレースホルダー 3">
            <a:extLst>
              <a:ext uri="{FF2B5EF4-FFF2-40B4-BE49-F238E27FC236}">
                <a16:creationId xmlns:a16="http://schemas.microsoft.com/office/drawing/2014/main" id="{ADF62CC4-BEFE-89B7-4F79-EEC849083246}"/>
              </a:ext>
            </a:extLst>
          </p:cNvPr>
          <p:cNvSpPr>
            <a:spLocks noGrp="1"/>
          </p:cNvSpPr>
          <p:nvPr>
            <p:ph type="sldNum" sz="quarter" idx="5"/>
          </p:nvPr>
        </p:nvSpPr>
        <p:spPr/>
        <p:txBody>
          <a:bodyPr/>
          <a:lstStyle/>
          <a:p>
            <a:fld id="{5E0EC72C-A94E-452F-8874-9DEE29104C37}" type="slidenum">
              <a:rPr kumimoji="1" lang="ja-JP" altLang="en-US" smtClean="0"/>
              <a:t>16</a:t>
            </a:fld>
            <a:endParaRPr kumimoji="1" lang="ja-JP" altLang="en-US"/>
          </a:p>
        </p:txBody>
      </p:sp>
    </p:spTree>
    <p:extLst>
      <p:ext uri="{BB962C8B-B14F-4D97-AF65-F5344CB8AC3E}">
        <p14:creationId xmlns:p14="http://schemas.microsoft.com/office/powerpoint/2010/main" val="3526136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2224020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2666844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95898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4188313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92160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2700936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895246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232318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3833371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2014034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2579414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488760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1383289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1710285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3739417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BBB0DC-DB36-48AD-A1DD-F1CF7B4046F3}" type="datetimeFigureOut">
              <a:rPr kumimoji="1" lang="ja-JP" altLang="en-US" smtClean="0"/>
              <a:t>2026/3/4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1403366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BBB0DC-DB36-48AD-A1DD-F1CF7B4046F3}" type="datetimeFigureOut">
              <a:rPr kumimoji="1" lang="ja-JP" altLang="en-US" smtClean="0"/>
              <a:t>2026/3/4</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3E0AA19-2F9D-46E9-A935-1659D071F81D}" type="slidenum">
              <a:rPr kumimoji="1" lang="ja-JP" altLang="en-US" smtClean="0"/>
              <a:t>‹#›</a:t>
            </a:fld>
            <a:endParaRPr kumimoji="1" lang="ja-JP" altLang="en-US"/>
          </a:p>
        </p:txBody>
      </p:sp>
    </p:spTree>
    <p:extLst>
      <p:ext uri="{BB962C8B-B14F-4D97-AF65-F5344CB8AC3E}">
        <p14:creationId xmlns:p14="http://schemas.microsoft.com/office/powerpoint/2010/main" val="4711052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タイトル 7">
            <a:extLst>
              <a:ext uri="{FF2B5EF4-FFF2-40B4-BE49-F238E27FC236}">
                <a16:creationId xmlns:a16="http://schemas.microsoft.com/office/drawing/2014/main" id="{C679C669-88A3-F63B-8E47-BC5D25E8CEEB}"/>
              </a:ext>
            </a:extLst>
          </p:cNvPr>
          <p:cNvSpPr txBox="1">
            <a:spLocks/>
          </p:cNvSpPr>
          <p:nvPr/>
        </p:nvSpPr>
        <p:spPr>
          <a:xfrm>
            <a:off x="959418" y="4207504"/>
            <a:ext cx="7837533" cy="8724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600" dirty="0">
                <a:latin typeface="ＭＳ ゴシック" panose="020B0609070205080204" pitchFamily="49" charset="-128"/>
                <a:ea typeface="ＭＳ ゴシック" panose="020B0609070205080204" pitchFamily="49" charset="-128"/>
              </a:rPr>
              <a:t>2026</a:t>
            </a:r>
            <a:r>
              <a:rPr lang="ja-JP" altLang="en-US" sz="3600" dirty="0">
                <a:latin typeface="ＭＳ ゴシック" panose="020B0609070205080204" pitchFamily="49" charset="-128"/>
                <a:ea typeface="ＭＳ ゴシック" panose="020B0609070205080204" pitchFamily="49" charset="-128"/>
              </a:rPr>
              <a:t>年</a:t>
            </a:r>
            <a:r>
              <a:rPr lang="en-US" altLang="ja-JP" sz="3600" dirty="0">
                <a:latin typeface="ＭＳ ゴシック" panose="020B0609070205080204" pitchFamily="49" charset="-128"/>
                <a:ea typeface="ＭＳ ゴシック" panose="020B0609070205080204" pitchFamily="49" charset="-128"/>
              </a:rPr>
              <a:t>3</a:t>
            </a:r>
            <a:r>
              <a:rPr lang="ja-JP" altLang="en-US" sz="3600" dirty="0">
                <a:latin typeface="ＭＳ ゴシック" panose="020B0609070205080204" pitchFamily="49" charset="-128"/>
                <a:ea typeface="ＭＳ ゴシック" panose="020B0609070205080204" pitchFamily="49" charset="-128"/>
              </a:rPr>
              <a:t>月</a:t>
            </a:r>
            <a:r>
              <a:rPr lang="en-US" altLang="ja-JP" sz="3600" dirty="0">
                <a:latin typeface="ＭＳ ゴシック" panose="020B0609070205080204" pitchFamily="49" charset="-128"/>
                <a:ea typeface="ＭＳ ゴシック" panose="020B0609070205080204" pitchFamily="49" charset="-128"/>
              </a:rPr>
              <a:t>3</a:t>
            </a:r>
            <a:r>
              <a:rPr lang="ja-JP" altLang="en-US" sz="3600" dirty="0">
                <a:latin typeface="ＭＳ ゴシック" panose="020B0609070205080204" pitchFamily="49" charset="-128"/>
                <a:ea typeface="ＭＳ ゴシック" panose="020B0609070205080204" pitchFamily="49" charset="-128"/>
              </a:rPr>
              <a:t>日（火）</a:t>
            </a:r>
            <a:endParaRPr lang="en-US" altLang="ja-JP" sz="3600" dirty="0">
              <a:latin typeface="ＭＳ ゴシック" panose="020B0609070205080204" pitchFamily="49" charset="-128"/>
              <a:ea typeface="ＭＳ ゴシック" panose="020B0609070205080204" pitchFamily="49" charset="-128"/>
            </a:endParaRPr>
          </a:p>
          <a:p>
            <a:endParaRPr lang="en-US" altLang="ja-JP" sz="3600" dirty="0">
              <a:latin typeface="ＭＳ ゴシック" panose="020B0609070205080204" pitchFamily="49" charset="-128"/>
              <a:ea typeface="ＭＳ ゴシック" panose="020B0609070205080204" pitchFamily="49" charset="-128"/>
            </a:endParaRPr>
          </a:p>
        </p:txBody>
      </p:sp>
      <p:sp>
        <p:nvSpPr>
          <p:cNvPr id="17" name="タイトル 7">
            <a:extLst>
              <a:ext uri="{FF2B5EF4-FFF2-40B4-BE49-F238E27FC236}">
                <a16:creationId xmlns:a16="http://schemas.microsoft.com/office/drawing/2014/main" id="{A2CD26D7-FC66-2BDD-7A88-FED394752293}"/>
              </a:ext>
            </a:extLst>
          </p:cNvPr>
          <p:cNvSpPr txBox="1">
            <a:spLocks/>
          </p:cNvSpPr>
          <p:nvPr/>
        </p:nvSpPr>
        <p:spPr>
          <a:xfrm>
            <a:off x="4165651" y="5079964"/>
            <a:ext cx="7066931" cy="103366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600" dirty="0">
                <a:latin typeface="ＭＳ ゴシック" panose="020B0609070205080204" pitchFamily="49" charset="-128"/>
                <a:ea typeface="ＭＳ ゴシック" panose="020B0609070205080204" pitchFamily="49" charset="-128"/>
              </a:rPr>
              <a:t>広島西南ロータリークラブ</a:t>
            </a:r>
            <a:endParaRPr lang="en-US" altLang="ja-JP" sz="3600" dirty="0">
              <a:latin typeface="ＭＳ ゴシック" panose="020B0609070205080204" pitchFamily="49" charset="-128"/>
              <a:ea typeface="ＭＳ ゴシック" panose="020B0609070205080204" pitchFamily="49" charset="-128"/>
            </a:endParaRPr>
          </a:p>
          <a:p>
            <a:r>
              <a:rPr lang="ja-JP" altLang="en-US" sz="3600" dirty="0">
                <a:latin typeface="ＭＳ ゴシック" panose="020B0609070205080204" pitchFamily="49" charset="-128"/>
                <a:ea typeface="ＭＳ ゴシック" panose="020B0609070205080204" pitchFamily="49" charset="-128"/>
              </a:rPr>
              <a:t>戦略計画委員長　杉川聡</a:t>
            </a:r>
            <a:endParaRPr lang="ja-JP" altLang="en-US" sz="3200" dirty="0">
              <a:latin typeface="ＭＳ ゴシック" panose="020B0609070205080204" pitchFamily="49" charset="-128"/>
              <a:ea typeface="ＭＳ ゴシック" panose="020B0609070205080204" pitchFamily="49" charset="-128"/>
            </a:endParaRPr>
          </a:p>
        </p:txBody>
      </p:sp>
      <p:sp>
        <p:nvSpPr>
          <p:cNvPr id="21" name="タイトル 7">
            <a:extLst>
              <a:ext uri="{FF2B5EF4-FFF2-40B4-BE49-F238E27FC236}">
                <a16:creationId xmlns:a16="http://schemas.microsoft.com/office/drawing/2014/main" id="{780D5C3D-A9F5-EDD8-D84E-2E40F0856FE3}"/>
              </a:ext>
            </a:extLst>
          </p:cNvPr>
          <p:cNvSpPr txBox="1">
            <a:spLocks/>
          </p:cNvSpPr>
          <p:nvPr/>
        </p:nvSpPr>
        <p:spPr>
          <a:xfrm>
            <a:off x="349042" y="1072075"/>
            <a:ext cx="11842958" cy="354122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6000" b="1" dirty="0">
                <a:latin typeface="ＭＳ ゴシック" panose="020B0609070205080204" pitchFamily="49" charset="-128"/>
                <a:ea typeface="ＭＳ ゴシック" panose="020B0609070205080204" pitchFamily="49" charset="-128"/>
              </a:rPr>
              <a:t>「危機管理セミナー」</a:t>
            </a:r>
            <a:endParaRPr lang="en-US" altLang="ja-JP" sz="60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25253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2FD75-5AF0-6ACC-941A-6A1A433CF70F}"/>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6628975F-3134-9C67-5EB3-FF89D5E2CD9B}"/>
              </a:ext>
            </a:extLst>
          </p:cNvPr>
          <p:cNvSpPr>
            <a:spLocks noGrp="1"/>
          </p:cNvSpPr>
          <p:nvPr>
            <p:ph type="title"/>
          </p:nvPr>
        </p:nvSpPr>
        <p:spPr>
          <a:xfrm>
            <a:off x="3269673" y="532867"/>
            <a:ext cx="5176058" cy="122943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ja-JP" altLang="en-US" sz="4000" b="1" dirty="0"/>
              <a:t>危機事例②</a:t>
            </a:r>
            <a:endParaRPr kumimoji="1" lang="ja-JP" altLang="en-US" sz="4000" dirty="0"/>
          </a:p>
        </p:txBody>
      </p:sp>
      <p:sp>
        <p:nvSpPr>
          <p:cNvPr id="7" name="正方形/長方形 6">
            <a:extLst>
              <a:ext uri="{FF2B5EF4-FFF2-40B4-BE49-F238E27FC236}">
                <a16:creationId xmlns:a16="http://schemas.microsoft.com/office/drawing/2014/main" id="{9AAEDA81-322D-6F5A-F5B1-152D51026518}"/>
              </a:ext>
            </a:extLst>
          </p:cNvPr>
          <p:cNvSpPr/>
          <p:nvPr/>
        </p:nvSpPr>
        <p:spPr>
          <a:xfrm>
            <a:off x="399011" y="1928553"/>
            <a:ext cx="11338560" cy="4929447"/>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endParaRPr lang="en-US" altLang="ja-JP" sz="3200" dirty="0"/>
          </a:p>
          <a:p>
            <a:endParaRPr lang="en-US" altLang="ja-JP" sz="3200" dirty="0"/>
          </a:p>
          <a:p>
            <a:endParaRPr lang="en-US" altLang="ja-JP" sz="3200" dirty="0"/>
          </a:p>
          <a:p>
            <a:endParaRPr lang="en-US" altLang="ja-JP" sz="3200" dirty="0"/>
          </a:p>
          <a:p>
            <a:endParaRPr lang="en-US" altLang="ja-JP" sz="3200" dirty="0"/>
          </a:p>
          <a:p>
            <a:r>
              <a:rPr lang="ja-JP" altLang="en-US" sz="3200" b="1" dirty="0"/>
              <a:t>・</a:t>
            </a:r>
            <a:r>
              <a:rPr lang="en-US" altLang="ja-JP" sz="3200" b="1" dirty="0"/>
              <a:t>1992</a:t>
            </a:r>
            <a:r>
              <a:rPr lang="ja-JP" altLang="en-US" sz="3200" b="1" dirty="0"/>
              <a:t>年</a:t>
            </a:r>
            <a:r>
              <a:rPr lang="en-US" altLang="ja-JP" sz="3200" b="1" dirty="0"/>
              <a:t>10</a:t>
            </a:r>
            <a:r>
              <a:rPr lang="ja-JP" altLang="en-US" sz="3200" b="1" dirty="0"/>
              <a:t>月　</a:t>
            </a:r>
            <a:r>
              <a:rPr lang="ja-JP" altLang="en-US" sz="2400" b="1" dirty="0"/>
              <a:t>服部剛丈（よしひろ）君の「フリーズ」銃殺事件 </a:t>
            </a:r>
            <a:endParaRPr lang="en-US" altLang="ja-JP" sz="2400" b="1" dirty="0"/>
          </a:p>
          <a:p>
            <a:r>
              <a:rPr lang="ja-JP" altLang="en-US" sz="3200" b="1" dirty="0"/>
              <a:t>・</a:t>
            </a:r>
            <a:r>
              <a:rPr lang="en-US" altLang="ja-JP" sz="3200" b="1" dirty="0"/>
              <a:t>2004</a:t>
            </a:r>
            <a:r>
              <a:rPr lang="ja-JP" altLang="en-US" sz="3200" b="1" dirty="0"/>
              <a:t>年</a:t>
            </a:r>
            <a:r>
              <a:rPr lang="en-US" altLang="ja-JP" sz="3200" b="1" dirty="0"/>
              <a:t>6</a:t>
            </a:r>
            <a:r>
              <a:rPr lang="ja-JP" altLang="en-US" sz="3200" b="1"/>
              <a:t>月　  </a:t>
            </a:r>
            <a:r>
              <a:rPr lang="ja-JP" altLang="en-US" sz="2400" b="1"/>
              <a:t>大阪</a:t>
            </a:r>
            <a:r>
              <a:rPr lang="ja-JP" altLang="en-US" sz="2400" b="1" dirty="0"/>
              <a:t>世界大会のセクハラ事件、</a:t>
            </a:r>
            <a:r>
              <a:rPr lang="en-US" altLang="ja-JP" sz="2400" b="1" dirty="0"/>
              <a:t>PG</a:t>
            </a:r>
            <a:r>
              <a:rPr lang="ja-JP" altLang="en-US" sz="2400" b="1" dirty="0"/>
              <a:t>が逮捕。</a:t>
            </a:r>
            <a:endParaRPr lang="en-US" altLang="ja-JP" sz="2400" b="1" dirty="0"/>
          </a:p>
          <a:p>
            <a:r>
              <a:rPr lang="ja-JP" altLang="en-US" sz="2400" b="1" dirty="0"/>
              <a:t>　　　　　　　　　　</a:t>
            </a:r>
            <a:r>
              <a:rPr lang="en-US" altLang="ja-JP" sz="2400" b="1" dirty="0"/>
              <a:t>RI</a:t>
            </a:r>
            <a:r>
              <a:rPr lang="ja-JP" altLang="en-US" sz="2400" b="1" dirty="0"/>
              <a:t>に巨額賠償請求 </a:t>
            </a:r>
            <a:endParaRPr lang="en-US" altLang="ja-JP" sz="2400" b="1" dirty="0"/>
          </a:p>
          <a:p>
            <a:r>
              <a:rPr lang="ja-JP" altLang="en-US" sz="3200" b="1" dirty="0"/>
              <a:t>・</a:t>
            </a:r>
            <a:r>
              <a:rPr lang="en-US" altLang="ja-JP" sz="3200" b="1" dirty="0"/>
              <a:t>2009</a:t>
            </a:r>
            <a:r>
              <a:rPr lang="ja-JP" altLang="en-US" sz="3200" b="1" dirty="0"/>
              <a:t>年</a:t>
            </a:r>
            <a:r>
              <a:rPr lang="en-US" altLang="ja-JP" sz="3200" b="1" dirty="0"/>
              <a:t>1</a:t>
            </a:r>
            <a:r>
              <a:rPr lang="ja-JP" altLang="en-US" sz="3200" b="1" dirty="0"/>
              <a:t>月　  </a:t>
            </a:r>
            <a:r>
              <a:rPr lang="ja-JP" altLang="en-US" sz="2400" b="1" dirty="0"/>
              <a:t>米国オレゴン州で青少年交換留学生が発砲事件に</a:t>
            </a:r>
            <a:endParaRPr lang="en-US" altLang="ja-JP" sz="2400" b="1" dirty="0"/>
          </a:p>
          <a:p>
            <a:r>
              <a:rPr lang="ja-JP" altLang="en-US" sz="2400" b="1" dirty="0"/>
              <a:t>　　　　　　　　　　巻き込まれて死亡 </a:t>
            </a:r>
            <a:endParaRPr lang="en-US" altLang="ja-JP" sz="2400" b="1" dirty="0"/>
          </a:p>
          <a:p>
            <a:r>
              <a:rPr lang="ja-JP" altLang="en-US" sz="3200" b="1" dirty="0"/>
              <a:t>・</a:t>
            </a:r>
            <a:r>
              <a:rPr lang="en-US" altLang="ja-JP" sz="3200" b="1" dirty="0"/>
              <a:t>2011</a:t>
            </a:r>
            <a:r>
              <a:rPr lang="ja-JP" altLang="en-US" sz="3200" b="1" dirty="0"/>
              <a:t>年</a:t>
            </a:r>
            <a:r>
              <a:rPr lang="en-US" altLang="ja-JP" sz="3200" b="1" dirty="0"/>
              <a:t>3</a:t>
            </a:r>
            <a:r>
              <a:rPr lang="ja-JP" altLang="en-US" sz="3200" b="1" dirty="0"/>
              <a:t>月　  </a:t>
            </a:r>
            <a:r>
              <a:rPr lang="ja-JP" altLang="en-US" sz="2400" b="1" dirty="0"/>
              <a:t>東日本大震災ショック、留学生の安否、所在地すら不明</a:t>
            </a:r>
            <a:endParaRPr lang="en-US" altLang="ja-JP" sz="2400" b="1" dirty="0"/>
          </a:p>
          <a:p>
            <a:r>
              <a:rPr lang="ja-JP" altLang="en-US" sz="3200" b="1" dirty="0"/>
              <a:t>・</a:t>
            </a:r>
            <a:r>
              <a:rPr lang="en-US" altLang="ja-JP" sz="3200" b="1" dirty="0"/>
              <a:t>2020</a:t>
            </a:r>
            <a:r>
              <a:rPr lang="ja-JP" altLang="en-US" sz="3200" b="1" dirty="0"/>
              <a:t>年</a:t>
            </a:r>
            <a:r>
              <a:rPr lang="en-US" altLang="ja-JP" sz="3200" b="1" dirty="0"/>
              <a:t>3</a:t>
            </a:r>
            <a:r>
              <a:rPr lang="ja-JP" altLang="en-US" sz="3200" b="1" dirty="0"/>
              <a:t>月　  </a:t>
            </a:r>
            <a:r>
              <a:rPr lang="ja-JP" altLang="en-US" sz="2400" b="1" dirty="0"/>
              <a:t>コロナ禍で青少年交換事業が中止、交換学生が急遽帰国</a:t>
            </a:r>
            <a:endParaRPr lang="en-US" altLang="ja-JP" sz="2400" b="1" dirty="0"/>
          </a:p>
          <a:p>
            <a:endParaRPr lang="en-US" altLang="ja-JP" sz="2400" b="1" dirty="0"/>
          </a:p>
          <a:p>
            <a:r>
              <a:rPr lang="ja-JP" altLang="en-US" sz="3600" b="1" dirty="0">
                <a:solidFill>
                  <a:srgbClr val="FF0000"/>
                </a:solidFill>
              </a:rPr>
              <a:t>想定外の出来事が発生する。</a:t>
            </a:r>
            <a:endParaRPr lang="en-US" altLang="ja-JP" sz="3600" b="1" dirty="0">
              <a:solidFill>
                <a:srgbClr val="FF0000"/>
              </a:solidFill>
            </a:endParaRPr>
          </a:p>
          <a:p>
            <a:r>
              <a:rPr lang="ja-JP" altLang="en-US" sz="3600" b="1" dirty="0">
                <a:solidFill>
                  <a:srgbClr val="FF0000"/>
                </a:solidFill>
              </a:rPr>
              <a:t>その際に、迅速な事後処理が必要。</a:t>
            </a:r>
            <a:endParaRPr lang="en-US" altLang="ja-JP" sz="3200" dirty="0"/>
          </a:p>
          <a:p>
            <a:r>
              <a:rPr lang="ja-JP" altLang="en-US" sz="3200" dirty="0"/>
              <a:t>　</a:t>
            </a:r>
            <a:endParaRPr lang="en-US" altLang="ja-JP" sz="3200" dirty="0"/>
          </a:p>
          <a:p>
            <a:endParaRPr lang="en-US" altLang="ja-JP" sz="3200" dirty="0"/>
          </a:p>
          <a:p>
            <a:endParaRPr lang="en-US" altLang="ja-JP" sz="3200" dirty="0"/>
          </a:p>
          <a:p>
            <a:endParaRPr lang="en-US" altLang="ja-JP" sz="3200" dirty="0"/>
          </a:p>
          <a:p>
            <a:r>
              <a:rPr lang="ja-JP" altLang="en-US" sz="3200" dirty="0"/>
              <a:t> </a:t>
            </a:r>
          </a:p>
        </p:txBody>
      </p:sp>
      <p:sp>
        <p:nvSpPr>
          <p:cNvPr id="2" name="フローチャート: 端子 1">
            <a:extLst>
              <a:ext uri="{FF2B5EF4-FFF2-40B4-BE49-F238E27FC236}">
                <a16:creationId xmlns:a16="http://schemas.microsoft.com/office/drawing/2014/main" id="{7F54BC26-56A6-F9BC-EB6C-80A4E7E02CC7}"/>
              </a:ext>
            </a:extLst>
          </p:cNvPr>
          <p:cNvSpPr/>
          <p:nvPr/>
        </p:nvSpPr>
        <p:spPr>
          <a:xfrm rot="10800000" flipV="1">
            <a:off x="399011" y="219452"/>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950502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9E83AFC-716D-8B1B-38B0-3DC7CA485C62}"/>
              </a:ext>
            </a:extLst>
          </p:cNvPr>
          <p:cNvSpPr/>
          <p:nvPr/>
        </p:nvSpPr>
        <p:spPr>
          <a:xfrm>
            <a:off x="551410" y="1712422"/>
            <a:ext cx="11089179" cy="4987636"/>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sz="3200" b="1" dirty="0">
              <a:solidFill>
                <a:schemeClr val="tx1"/>
              </a:solidFill>
            </a:endParaRPr>
          </a:p>
          <a:p>
            <a:r>
              <a:rPr lang="ja-JP" altLang="en-US" sz="3200" b="1" dirty="0">
                <a:solidFill>
                  <a:srgbClr val="FF0000"/>
                </a:solidFill>
              </a:rPr>
              <a:t>要注意案件①</a:t>
            </a:r>
            <a:endParaRPr lang="en-US" altLang="ja-JP" sz="3200" b="1" dirty="0">
              <a:solidFill>
                <a:srgbClr val="FF0000"/>
              </a:solidFill>
            </a:endParaRPr>
          </a:p>
          <a:p>
            <a:r>
              <a:rPr lang="en-US" altLang="ja-JP" sz="3200" b="1" dirty="0">
                <a:solidFill>
                  <a:schemeClr val="tx1"/>
                </a:solidFill>
              </a:rPr>
              <a:t>2021</a:t>
            </a:r>
            <a:r>
              <a:rPr lang="ja-JP" altLang="en-US" sz="3200" b="1" dirty="0">
                <a:solidFill>
                  <a:schemeClr val="tx1"/>
                </a:solidFill>
              </a:rPr>
              <a:t>年　西宮ロータリークラブ元会長ら</a:t>
            </a:r>
            <a:r>
              <a:rPr lang="en-US" altLang="ja-JP" sz="3200" b="1" dirty="0">
                <a:solidFill>
                  <a:schemeClr val="tx1"/>
                </a:solidFill>
              </a:rPr>
              <a:t>4</a:t>
            </a:r>
            <a:r>
              <a:rPr lang="ja-JP" altLang="en-US" sz="3200" b="1" dirty="0">
                <a:solidFill>
                  <a:schemeClr val="tx1"/>
                </a:solidFill>
              </a:rPr>
              <a:t>人が強制わいせつ容疑で逮捕。緊急事態宣言中に会食、コンパニオンらに無理やり性加害（裸踊り）。神戸</a:t>
            </a:r>
            <a:r>
              <a:rPr lang="en-US" altLang="ja-JP" sz="3200" b="1" dirty="0">
                <a:solidFill>
                  <a:schemeClr val="tx1"/>
                </a:solidFill>
              </a:rPr>
              <a:t>RC</a:t>
            </a:r>
            <a:r>
              <a:rPr lang="ja-JP" altLang="en-US" sz="3200" b="1" dirty="0">
                <a:solidFill>
                  <a:schemeClr val="tx1"/>
                </a:solidFill>
              </a:rPr>
              <a:t>所有の六甲山荘</a:t>
            </a:r>
            <a:endParaRPr lang="en-US" altLang="ja-JP" sz="3200" b="1" dirty="0">
              <a:solidFill>
                <a:schemeClr val="tx1"/>
              </a:solidFill>
            </a:endParaRPr>
          </a:p>
          <a:p>
            <a:endParaRPr lang="en-US" altLang="ja-JP" sz="3200" b="1" dirty="0">
              <a:solidFill>
                <a:schemeClr val="tx1"/>
              </a:solidFill>
            </a:endParaRPr>
          </a:p>
          <a:p>
            <a:r>
              <a:rPr lang="ja-JP" altLang="en-US" sz="3200" b="1" dirty="0">
                <a:solidFill>
                  <a:srgbClr val="FF0000"/>
                </a:solidFill>
              </a:rPr>
              <a:t>要注意案件②</a:t>
            </a:r>
            <a:endParaRPr lang="en-US" altLang="ja-JP" sz="3200" b="1" dirty="0">
              <a:solidFill>
                <a:srgbClr val="FF0000"/>
              </a:solidFill>
            </a:endParaRPr>
          </a:p>
          <a:p>
            <a:r>
              <a:rPr lang="en-US" altLang="ja-JP" sz="3200" b="1" dirty="0">
                <a:solidFill>
                  <a:schemeClr val="tx1"/>
                </a:solidFill>
              </a:rPr>
              <a:t>2021</a:t>
            </a:r>
            <a:r>
              <a:rPr lang="ja-JP" altLang="en-US" sz="3200" b="1" dirty="0">
                <a:solidFill>
                  <a:schemeClr val="tx1"/>
                </a:solidFill>
              </a:rPr>
              <a:t>年　</a:t>
            </a:r>
            <a:r>
              <a:rPr lang="en-US" altLang="ja-JP" sz="3200" b="1" dirty="0">
                <a:solidFill>
                  <a:schemeClr val="tx1"/>
                </a:solidFill>
              </a:rPr>
              <a:t>24</a:t>
            </a:r>
            <a:r>
              <a:rPr lang="ja-JP" altLang="en-US" sz="3200" b="1" dirty="0">
                <a:solidFill>
                  <a:schemeClr val="tx1"/>
                </a:solidFill>
              </a:rPr>
              <a:t>年以上にわたって知人ら</a:t>
            </a:r>
            <a:r>
              <a:rPr lang="en-US" altLang="ja-JP" sz="3200" b="1" dirty="0">
                <a:solidFill>
                  <a:schemeClr val="tx1"/>
                </a:solidFill>
              </a:rPr>
              <a:t>62</a:t>
            </a:r>
            <a:r>
              <a:rPr lang="ja-JP" altLang="en-US" sz="3200" b="1" dirty="0">
                <a:solidFill>
                  <a:schemeClr val="tx1"/>
                </a:solidFill>
              </a:rPr>
              <a:t>人から</a:t>
            </a:r>
            <a:r>
              <a:rPr lang="en-US" altLang="ja-JP" sz="3200" b="1" dirty="0">
                <a:solidFill>
                  <a:schemeClr val="tx1"/>
                </a:solidFill>
              </a:rPr>
              <a:t>12</a:t>
            </a:r>
            <a:r>
              <a:rPr lang="ja-JP" altLang="en-US" sz="3200" b="1" dirty="0">
                <a:solidFill>
                  <a:schemeClr val="tx1"/>
                </a:solidFill>
              </a:rPr>
              <a:t>億円余を騙し取ったとされる長崎市の元郵便局長が逮捕。元郵便局長は自身の所属していたロ</a:t>
            </a:r>
            <a:r>
              <a:rPr lang="en-US" altLang="ja-JP" sz="3200" b="1" dirty="0">
                <a:solidFill>
                  <a:schemeClr val="tx1"/>
                </a:solidFill>
              </a:rPr>
              <a:t>―</a:t>
            </a:r>
            <a:r>
              <a:rPr lang="ja-JP" altLang="en-US" sz="3200" b="1" dirty="0">
                <a:solidFill>
                  <a:schemeClr val="tx1"/>
                </a:solidFill>
              </a:rPr>
              <a:t>タリークラブの会員らに対し高利を騙り金を騙し取っていた。</a:t>
            </a:r>
            <a:endParaRPr lang="en-US" altLang="ja-JP" sz="3200" b="1" dirty="0">
              <a:solidFill>
                <a:schemeClr val="tx1"/>
              </a:solidFill>
            </a:endParaRPr>
          </a:p>
          <a:p>
            <a:endParaRPr lang="en-US" altLang="ja-JP" sz="3200" b="1" dirty="0">
              <a:solidFill>
                <a:schemeClr val="tx1"/>
              </a:solidFill>
            </a:endParaRPr>
          </a:p>
        </p:txBody>
      </p:sp>
      <p:sp>
        <p:nvSpPr>
          <p:cNvPr id="2" name="タイトル 5">
            <a:extLst>
              <a:ext uri="{FF2B5EF4-FFF2-40B4-BE49-F238E27FC236}">
                <a16:creationId xmlns:a16="http://schemas.microsoft.com/office/drawing/2014/main" id="{4EAD8C91-8013-40B4-D9C0-41CE5D4B115C}"/>
              </a:ext>
            </a:extLst>
          </p:cNvPr>
          <p:cNvSpPr>
            <a:spLocks noGrp="1"/>
          </p:cNvSpPr>
          <p:nvPr>
            <p:ph type="title"/>
          </p:nvPr>
        </p:nvSpPr>
        <p:spPr>
          <a:xfrm>
            <a:off x="3284911" y="366613"/>
            <a:ext cx="5622176" cy="1179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ja-JP" altLang="en-US" sz="4000" b="1" dirty="0"/>
              <a:t>危機事例③</a:t>
            </a:r>
            <a:endParaRPr kumimoji="1" lang="ja-JP" altLang="en-US" sz="4000" dirty="0"/>
          </a:p>
        </p:txBody>
      </p:sp>
      <p:sp>
        <p:nvSpPr>
          <p:cNvPr id="3" name="フローチャート: 端子 2">
            <a:extLst>
              <a:ext uri="{FF2B5EF4-FFF2-40B4-BE49-F238E27FC236}">
                <a16:creationId xmlns:a16="http://schemas.microsoft.com/office/drawing/2014/main" id="{AAD0CCA0-5B22-9B51-403F-F642C1C92185}"/>
              </a:ext>
            </a:extLst>
          </p:cNvPr>
          <p:cNvSpPr/>
          <p:nvPr/>
        </p:nvSpPr>
        <p:spPr>
          <a:xfrm rot="10800000" flipV="1">
            <a:off x="189271" y="157942"/>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196796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DB3A956-9331-8D69-2546-EE43D92B8BAD}"/>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07173318-AB0B-382A-1D7C-B51E6513F77C}"/>
              </a:ext>
            </a:extLst>
          </p:cNvPr>
          <p:cNvSpPr/>
          <p:nvPr/>
        </p:nvSpPr>
        <p:spPr>
          <a:xfrm>
            <a:off x="748145" y="2258303"/>
            <a:ext cx="10942321" cy="436418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tx1"/>
                </a:solidFill>
              </a:rPr>
              <a:t>次年度クラブ委員会体制に付いて、</a:t>
            </a:r>
            <a:r>
              <a:rPr lang="en-US" altLang="ja-JP" sz="2400" dirty="0">
                <a:solidFill>
                  <a:schemeClr val="tx1"/>
                </a:solidFill>
              </a:rPr>
              <a:t>18</a:t>
            </a:r>
            <a:r>
              <a:rPr lang="ja-JP" altLang="en-US" sz="2400" dirty="0">
                <a:solidFill>
                  <a:schemeClr val="tx1"/>
                </a:solidFill>
              </a:rPr>
              <a:t>：</a:t>
            </a:r>
            <a:r>
              <a:rPr lang="en-US" altLang="ja-JP" sz="2400" dirty="0">
                <a:solidFill>
                  <a:schemeClr val="tx1"/>
                </a:solidFill>
              </a:rPr>
              <a:t>00</a:t>
            </a:r>
            <a:r>
              <a:rPr lang="ja-JP" altLang="en-US" sz="2400" dirty="0">
                <a:solidFill>
                  <a:schemeClr val="tx1"/>
                </a:solidFill>
              </a:rPr>
              <a:t>から夕食を取りながら</a:t>
            </a:r>
            <a:r>
              <a:rPr lang="en-US" altLang="ja-JP" sz="2400" dirty="0">
                <a:solidFill>
                  <a:schemeClr val="tx1"/>
                </a:solidFill>
              </a:rPr>
              <a:t>5</a:t>
            </a:r>
            <a:r>
              <a:rPr lang="ja-JP" altLang="en-US" sz="2400" dirty="0">
                <a:solidFill>
                  <a:schemeClr val="tx1"/>
                </a:solidFill>
              </a:rPr>
              <a:t>名の会員と打合せ会に参加した。その後、二次会に誘われたので同行した。楽しい時間だったのでいつもと違って泥酔した。気が付くと、どこかの部屋らしく当時のクラブ会長エレクト</a:t>
            </a:r>
            <a:r>
              <a:rPr lang="en-US" altLang="ja-JP" sz="2400" dirty="0">
                <a:solidFill>
                  <a:schemeClr val="tx1"/>
                </a:solidFill>
              </a:rPr>
              <a:t>M</a:t>
            </a:r>
            <a:r>
              <a:rPr lang="ja-JP" altLang="en-US" sz="2400" dirty="0">
                <a:solidFill>
                  <a:schemeClr val="tx1"/>
                </a:solidFill>
              </a:rPr>
              <a:t>氏が立っていた。私は、ふらふらしながら帰ろうとしたが、</a:t>
            </a:r>
            <a:r>
              <a:rPr lang="en-US" altLang="ja-JP" sz="2400" b="1" dirty="0">
                <a:solidFill>
                  <a:srgbClr val="FF0000"/>
                </a:solidFill>
              </a:rPr>
              <a:t>M</a:t>
            </a:r>
            <a:r>
              <a:rPr lang="ja-JP" altLang="en-US" sz="2400" b="1" dirty="0">
                <a:solidFill>
                  <a:srgbClr val="FF0000"/>
                </a:solidFill>
              </a:rPr>
              <a:t>氏は一人で帰るのは危ないからと言いながら私に乱暴した</a:t>
            </a:r>
            <a:r>
              <a:rPr lang="ja-JP" altLang="en-US" sz="2400" b="1" dirty="0">
                <a:solidFill>
                  <a:schemeClr val="tx1"/>
                </a:solidFill>
              </a:rPr>
              <a:t>。</a:t>
            </a:r>
            <a:r>
              <a:rPr lang="ja-JP" altLang="en-US" sz="2400" dirty="0">
                <a:solidFill>
                  <a:schemeClr val="tx1"/>
                </a:solidFill>
              </a:rPr>
              <a:t>その後、泥酔した私も悪いとの思いが有り忘れようとしたが、ロータリーのハラスメント防止の方針を見聞きするたびに、後悔が怒りに変わって来た。</a:t>
            </a:r>
            <a:endParaRPr lang="en-US" altLang="ja-JP" sz="2400" dirty="0">
              <a:solidFill>
                <a:schemeClr val="tx1"/>
              </a:solidFill>
            </a:endParaRPr>
          </a:p>
          <a:p>
            <a:endParaRPr lang="en-US" altLang="ja-JP" sz="2400" dirty="0">
              <a:solidFill>
                <a:schemeClr val="tx1"/>
              </a:solidFill>
            </a:endParaRPr>
          </a:p>
          <a:p>
            <a:r>
              <a:rPr lang="ja-JP" altLang="en-US" sz="2400" dirty="0">
                <a:solidFill>
                  <a:schemeClr val="tx1"/>
                </a:solidFill>
              </a:rPr>
              <a:t>警察沙汰にはしたくないが、次の事を実行して欲しい。</a:t>
            </a:r>
            <a:endParaRPr lang="en-US" altLang="ja-JP" sz="2400" dirty="0">
              <a:solidFill>
                <a:schemeClr val="tx1"/>
              </a:solidFill>
            </a:endParaRPr>
          </a:p>
          <a:p>
            <a:r>
              <a:rPr lang="ja-JP" altLang="en-US" sz="2400" dirty="0">
                <a:solidFill>
                  <a:schemeClr val="tx1"/>
                </a:solidFill>
              </a:rPr>
              <a:t>・</a:t>
            </a:r>
            <a:r>
              <a:rPr lang="en-US" altLang="ja-JP" sz="2400" dirty="0">
                <a:solidFill>
                  <a:schemeClr val="tx1"/>
                </a:solidFill>
              </a:rPr>
              <a:t>M</a:t>
            </a:r>
            <a:r>
              <a:rPr lang="ja-JP" altLang="en-US" sz="2400" dirty="0">
                <a:solidFill>
                  <a:schemeClr val="tx1"/>
                </a:solidFill>
              </a:rPr>
              <a:t>パスト会長をクラブから辞めさせて欲しい。</a:t>
            </a:r>
            <a:endParaRPr lang="en-US" altLang="ja-JP" sz="2400" dirty="0">
              <a:solidFill>
                <a:schemeClr val="tx1"/>
              </a:solidFill>
            </a:endParaRPr>
          </a:p>
          <a:p>
            <a:r>
              <a:rPr lang="ja-JP" altLang="en-US" sz="2400" dirty="0">
                <a:solidFill>
                  <a:schemeClr val="tx1"/>
                </a:solidFill>
              </a:rPr>
              <a:t>・また、地区としてクラブのハラスメント防止教育をしっかりして欲しい。</a:t>
            </a:r>
            <a:endParaRPr lang="en-US" altLang="ja-JP" sz="2400" dirty="0">
              <a:solidFill>
                <a:schemeClr val="tx1"/>
              </a:solidFill>
            </a:endParaRPr>
          </a:p>
        </p:txBody>
      </p:sp>
      <p:sp>
        <p:nvSpPr>
          <p:cNvPr id="2" name="タイトル 5">
            <a:extLst>
              <a:ext uri="{FF2B5EF4-FFF2-40B4-BE49-F238E27FC236}">
                <a16:creationId xmlns:a16="http://schemas.microsoft.com/office/drawing/2014/main" id="{FFD1A325-2AC0-F6DC-FD72-615151F9A9F2}"/>
              </a:ext>
            </a:extLst>
          </p:cNvPr>
          <p:cNvSpPr>
            <a:spLocks noGrp="1"/>
          </p:cNvSpPr>
          <p:nvPr>
            <p:ph type="title"/>
          </p:nvPr>
        </p:nvSpPr>
        <p:spPr>
          <a:xfrm>
            <a:off x="2919152" y="732373"/>
            <a:ext cx="6353696" cy="124605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ja-JP" altLang="en-US" sz="4000" b="1" dirty="0"/>
              <a:t>危機事例④</a:t>
            </a:r>
            <a:endParaRPr kumimoji="1" lang="ja-JP" altLang="en-US" sz="4000" dirty="0"/>
          </a:p>
        </p:txBody>
      </p:sp>
      <p:sp>
        <p:nvSpPr>
          <p:cNvPr id="3" name="フローチャート: 端子 2">
            <a:extLst>
              <a:ext uri="{FF2B5EF4-FFF2-40B4-BE49-F238E27FC236}">
                <a16:creationId xmlns:a16="http://schemas.microsoft.com/office/drawing/2014/main" id="{63046960-332F-3427-2936-5AC14DAF96EE}"/>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4204694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47A691-13D1-B95E-86E8-9023DAA3F7C4}"/>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B9BCF7DE-5AEB-A658-E327-3B638B14558E}"/>
              </a:ext>
            </a:extLst>
          </p:cNvPr>
          <p:cNvSpPr/>
          <p:nvPr/>
        </p:nvSpPr>
        <p:spPr>
          <a:xfrm>
            <a:off x="551410" y="1995056"/>
            <a:ext cx="11089179" cy="266007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sz="3200" b="1" dirty="0">
              <a:solidFill>
                <a:schemeClr val="tx1"/>
              </a:solidFill>
            </a:endParaRPr>
          </a:p>
          <a:p>
            <a:r>
              <a:rPr lang="ja-JP" altLang="en-US" sz="3200" b="1" dirty="0">
                <a:solidFill>
                  <a:schemeClr val="tx1"/>
                </a:solidFill>
              </a:rPr>
              <a:t>・私たちはどのような思いでロータリーに入ったのか</a:t>
            </a:r>
            <a:endParaRPr lang="en-US" altLang="ja-JP" sz="3200" b="1" dirty="0">
              <a:solidFill>
                <a:schemeClr val="tx1"/>
              </a:solidFill>
            </a:endParaRPr>
          </a:p>
          <a:p>
            <a:r>
              <a:rPr lang="ja-JP" altLang="en-US" sz="3200" b="1" dirty="0">
                <a:solidFill>
                  <a:schemeClr val="tx1"/>
                </a:solidFill>
              </a:rPr>
              <a:t>・ロータリーは私たちに何を教えてくれたのか</a:t>
            </a:r>
            <a:endParaRPr lang="en-US" altLang="ja-JP" sz="3200" b="1" dirty="0">
              <a:solidFill>
                <a:schemeClr val="tx1"/>
              </a:solidFill>
            </a:endParaRPr>
          </a:p>
          <a:p>
            <a:r>
              <a:rPr lang="ja-JP" altLang="en-US" sz="3200" b="1" dirty="0">
                <a:solidFill>
                  <a:schemeClr val="tx1"/>
                </a:solidFill>
              </a:rPr>
              <a:t>・ロータリー</a:t>
            </a:r>
            <a:r>
              <a:rPr lang="en-US" altLang="ja-JP" sz="3200" b="1" dirty="0">
                <a:solidFill>
                  <a:schemeClr val="tx1"/>
                </a:solidFill>
              </a:rPr>
              <a:t>120</a:t>
            </a:r>
            <a:r>
              <a:rPr lang="ja-JP" altLang="en-US" sz="3200" b="1" dirty="0">
                <a:solidFill>
                  <a:schemeClr val="tx1"/>
                </a:solidFill>
              </a:rPr>
              <a:t>年の歴史の重みは何か</a:t>
            </a:r>
            <a:endParaRPr lang="en-US" altLang="ja-JP" sz="3200" b="1" dirty="0">
              <a:solidFill>
                <a:schemeClr val="tx1"/>
              </a:solidFill>
            </a:endParaRPr>
          </a:p>
          <a:p>
            <a:r>
              <a:rPr lang="ja-JP" altLang="en-US" sz="3200" b="1" dirty="0">
                <a:solidFill>
                  <a:schemeClr val="tx1"/>
                </a:solidFill>
              </a:rPr>
              <a:t>・ロータリーに何を求めるのか</a:t>
            </a:r>
            <a:endParaRPr lang="en-US" altLang="ja-JP" sz="3200" b="1" dirty="0">
              <a:solidFill>
                <a:schemeClr val="tx1"/>
              </a:solidFill>
            </a:endParaRPr>
          </a:p>
          <a:p>
            <a:endParaRPr lang="en-US" altLang="ja-JP" sz="3200" b="1" dirty="0">
              <a:solidFill>
                <a:schemeClr val="tx1"/>
              </a:solidFill>
            </a:endParaRPr>
          </a:p>
        </p:txBody>
      </p:sp>
      <p:sp>
        <p:nvSpPr>
          <p:cNvPr id="5" name="正方形/長方形 4">
            <a:extLst>
              <a:ext uri="{FF2B5EF4-FFF2-40B4-BE49-F238E27FC236}">
                <a16:creationId xmlns:a16="http://schemas.microsoft.com/office/drawing/2014/main" id="{34EF226D-D16A-69AE-86A2-6BD460F154CB}"/>
              </a:ext>
            </a:extLst>
          </p:cNvPr>
          <p:cNvSpPr/>
          <p:nvPr/>
        </p:nvSpPr>
        <p:spPr>
          <a:xfrm>
            <a:off x="2993966" y="681646"/>
            <a:ext cx="6204066" cy="101415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4000" b="1" dirty="0">
                <a:solidFill>
                  <a:schemeClr val="bg1"/>
                </a:solidFill>
              </a:rPr>
              <a:t>規範意識の欠如</a:t>
            </a:r>
            <a:endParaRPr lang="en-US" altLang="ja-JP" sz="4000" b="1" dirty="0">
              <a:solidFill>
                <a:schemeClr val="bg1"/>
              </a:solidFill>
            </a:endParaRPr>
          </a:p>
        </p:txBody>
      </p:sp>
      <p:sp>
        <p:nvSpPr>
          <p:cNvPr id="2" name="正方形/長方形 1">
            <a:extLst>
              <a:ext uri="{FF2B5EF4-FFF2-40B4-BE49-F238E27FC236}">
                <a16:creationId xmlns:a16="http://schemas.microsoft.com/office/drawing/2014/main" id="{84B78351-686A-FC14-047A-288B61C8B847}"/>
              </a:ext>
            </a:extLst>
          </p:cNvPr>
          <p:cNvSpPr/>
          <p:nvPr/>
        </p:nvSpPr>
        <p:spPr>
          <a:xfrm>
            <a:off x="551409" y="4833067"/>
            <a:ext cx="11089180" cy="1787236"/>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800" b="1" dirty="0">
                <a:solidFill>
                  <a:schemeClr val="tx1"/>
                </a:solidFill>
              </a:rPr>
              <a:t>ロータリーの中核的価値観</a:t>
            </a:r>
            <a:endParaRPr kumimoji="1" lang="en-US" altLang="ja-JP" sz="2800" b="1" dirty="0">
              <a:solidFill>
                <a:schemeClr val="tx1"/>
              </a:solidFill>
            </a:endParaRPr>
          </a:p>
          <a:p>
            <a:r>
              <a:rPr kumimoji="1" lang="ja-JP" altLang="en-US" sz="2800" b="1" dirty="0">
                <a:solidFill>
                  <a:schemeClr val="tx1"/>
                </a:solidFill>
              </a:rPr>
              <a:t>　　奉仕・親睦・ 多様性・高潔性・リーダーシップ</a:t>
            </a:r>
          </a:p>
        </p:txBody>
      </p:sp>
      <p:sp>
        <p:nvSpPr>
          <p:cNvPr id="3" name="フローチャート: 端子 2">
            <a:extLst>
              <a:ext uri="{FF2B5EF4-FFF2-40B4-BE49-F238E27FC236}">
                <a16:creationId xmlns:a16="http://schemas.microsoft.com/office/drawing/2014/main" id="{EA6CF99E-6FC5-10B0-2A3B-F261E5AD84AB}"/>
              </a:ext>
            </a:extLst>
          </p:cNvPr>
          <p:cNvSpPr/>
          <p:nvPr/>
        </p:nvSpPr>
        <p:spPr>
          <a:xfrm rot="10800000" flipV="1">
            <a:off x="122769" y="212758"/>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406539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464283-71EB-A43C-97C4-935462DCF71F}"/>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94BB7B7-AF38-80D3-52AC-B4C20D13B3BC}"/>
              </a:ext>
            </a:extLst>
          </p:cNvPr>
          <p:cNvSpPr/>
          <p:nvPr/>
        </p:nvSpPr>
        <p:spPr>
          <a:xfrm>
            <a:off x="551410" y="1926374"/>
            <a:ext cx="11402292" cy="461574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sz="2800" b="1" dirty="0">
                <a:solidFill>
                  <a:schemeClr val="tx1"/>
                </a:solidFill>
              </a:rPr>
              <a:t>1.</a:t>
            </a:r>
            <a:r>
              <a:rPr lang="ja-JP" altLang="en-US" sz="2800" b="1" dirty="0">
                <a:solidFill>
                  <a:schemeClr val="tx1"/>
                </a:solidFill>
              </a:rPr>
              <a:t>個人として、また事業において、高潔さと高い倫理基準をもって行動する</a:t>
            </a:r>
            <a:endParaRPr lang="en-US" altLang="ja-JP" sz="2800" b="1" dirty="0">
              <a:solidFill>
                <a:schemeClr val="tx1"/>
              </a:solidFill>
            </a:endParaRPr>
          </a:p>
          <a:p>
            <a:r>
              <a:rPr lang="en-US" altLang="ja-JP" sz="2800" b="1" dirty="0">
                <a:solidFill>
                  <a:schemeClr val="tx1"/>
                </a:solidFill>
              </a:rPr>
              <a:t>2.</a:t>
            </a:r>
            <a:r>
              <a:rPr lang="ja-JP" altLang="en-US" sz="2800" b="1" dirty="0">
                <a:solidFill>
                  <a:schemeClr val="tx1"/>
                </a:solidFill>
              </a:rPr>
              <a:t>取引のすべてにおいて公正に努め、相手とその職業に対して尊重の念を持って接する</a:t>
            </a:r>
            <a:endParaRPr lang="en-US" altLang="ja-JP" sz="2800" b="1" dirty="0">
              <a:solidFill>
                <a:schemeClr val="tx1"/>
              </a:solidFill>
            </a:endParaRPr>
          </a:p>
          <a:p>
            <a:r>
              <a:rPr lang="en-US" altLang="ja-JP" sz="2800" b="1" dirty="0">
                <a:solidFill>
                  <a:schemeClr val="tx1"/>
                </a:solidFill>
              </a:rPr>
              <a:t>3.</a:t>
            </a:r>
            <a:r>
              <a:rPr lang="ja-JP" altLang="en-US" sz="2800" b="1" dirty="0">
                <a:solidFill>
                  <a:schemeClr val="tx1"/>
                </a:solidFill>
              </a:rPr>
              <a:t>自分の職業スキルを生かして、若い人びとを導き、特別なニーズを抱える人びとを助け、地域社会や世界中の人びとの生活の質を高める</a:t>
            </a:r>
            <a:endParaRPr lang="en-US" altLang="ja-JP" sz="2800" b="1" dirty="0">
              <a:solidFill>
                <a:schemeClr val="tx1"/>
              </a:solidFill>
            </a:endParaRPr>
          </a:p>
          <a:p>
            <a:r>
              <a:rPr lang="en-US" altLang="ja-JP" sz="2800" b="1" dirty="0">
                <a:solidFill>
                  <a:schemeClr val="tx1"/>
                </a:solidFill>
              </a:rPr>
              <a:t>4.</a:t>
            </a:r>
            <a:r>
              <a:rPr lang="ja-JP" altLang="en-US" sz="2800" b="1" dirty="0">
                <a:solidFill>
                  <a:schemeClr val="tx1"/>
                </a:solidFill>
              </a:rPr>
              <a:t>ロータリーや他のロータリアンの評判を落とすような言動は避ける</a:t>
            </a:r>
            <a:endParaRPr lang="en-US" altLang="ja-JP" sz="2800" b="1" dirty="0">
              <a:solidFill>
                <a:schemeClr val="tx1"/>
              </a:solidFill>
            </a:endParaRPr>
          </a:p>
          <a:p>
            <a:r>
              <a:rPr lang="en-US" altLang="ja-JP" sz="2800" b="1" dirty="0">
                <a:solidFill>
                  <a:schemeClr val="tx1"/>
                </a:solidFill>
              </a:rPr>
              <a:t>5.</a:t>
            </a:r>
            <a:r>
              <a:rPr lang="ja-JP" altLang="en-US" sz="2800" b="1" dirty="0">
                <a:solidFill>
                  <a:schemeClr val="tx1"/>
                </a:solidFill>
              </a:rPr>
              <a:t>ロータリーの会合、行事、活動において</a:t>
            </a:r>
            <a:r>
              <a:rPr lang="ja-JP" altLang="en-US" sz="2800" b="1" dirty="0">
                <a:solidFill>
                  <a:srgbClr val="FF0000"/>
                </a:solidFill>
              </a:rPr>
              <a:t>ハラスメント</a:t>
            </a:r>
            <a:r>
              <a:rPr lang="ja-JP" altLang="en-US" sz="2800" b="1" dirty="0">
                <a:solidFill>
                  <a:schemeClr val="tx1"/>
                </a:solidFill>
              </a:rPr>
              <a:t>の無い環境を維持し、</a:t>
            </a:r>
            <a:r>
              <a:rPr lang="ja-JP" altLang="en-US" sz="2800" b="1" dirty="0">
                <a:solidFill>
                  <a:srgbClr val="FF0000"/>
                </a:solidFill>
              </a:rPr>
              <a:t>ハラスメント</a:t>
            </a:r>
            <a:r>
              <a:rPr lang="ja-JP" altLang="en-US" sz="2800" b="1" dirty="0">
                <a:solidFill>
                  <a:schemeClr val="tx1"/>
                </a:solidFill>
              </a:rPr>
              <a:t>の疑いが有れば報告し、</a:t>
            </a:r>
            <a:r>
              <a:rPr lang="ja-JP" altLang="en-US" sz="2800" b="1" dirty="0">
                <a:solidFill>
                  <a:srgbClr val="FF0000"/>
                </a:solidFill>
              </a:rPr>
              <a:t>ハラスメント</a:t>
            </a:r>
            <a:r>
              <a:rPr lang="ja-JP" altLang="en-US" sz="2800" b="1" dirty="0">
                <a:solidFill>
                  <a:schemeClr val="tx1"/>
                </a:solidFill>
              </a:rPr>
              <a:t>を報告した人への報復が起こらないようにする</a:t>
            </a:r>
            <a:endParaRPr lang="en-US" altLang="ja-JP" sz="2800" b="1" dirty="0">
              <a:solidFill>
                <a:schemeClr val="tx1"/>
              </a:solidFill>
            </a:endParaRPr>
          </a:p>
        </p:txBody>
      </p:sp>
      <p:sp>
        <p:nvSpPr>
          <p:cNvPr id="5" name="正方形/長方形 4">
            <a:extLst>
              <a:ext uri="{FF2B5EF4-FFF2-40B4-BE49-F238E27FC236}">
                <a16:creationId xmlns:a16="http://schemas.microsoft.com/office/drawing/2014/main" id="{C9B99A45-8B6A-D7B4-27DE-1412F84968D5}"/>
              </a:ext>
            </a:extLst>
          </p:cNvPr>
          <p:cNvSpPr/>
          <p:nvPr/>
        </p:nvSpPr>
        <p:spPr>
          <a:xfrm>
            <a:off x="2711334" y="681933"/>
            <a:ext cx="7082444" cy="10640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4000" b="1" dirty="0">
                <a:solidFill>
                  <a:schemeClr val="bg1"/>
                </a:solidFill>
              </a:rPr>
              <a:t>ロータリアンの行動規範</a:t>
            </a:r>
            <a:endParaRPr lang="en-US" altLang="ja-JP" sz="4000" b="1" dirty="0">
              <a:solidFill>
                <a:schemeClr val="bg1"/>
              </a:solidFill>
            </a:endParaRPr>
          </a:p>
        </p:txBody>
      </p:sp>
      <p:sp>
        <p:nvSpPr>
          <p:cNvPr id="2" name="フローチャート: 端子 1">
            <a:extLst>
              <a:ext uri="{FF2B5EF4-FFF2-40B4-BE49-F238E27FC236}">
                <a16:creationId xmlns:a16="http://schemas.microsoft.com/office/drawing/2014/main" id="{21367EAD-E97F-9E66-6711-1B3AEDFCDFB8}"/>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036016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BA868-DBF9-9CE1-4738-B5172C2701F9}"/>
            </a:ext>
          </a:extLst>
        </p:cNvPr>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26A5190-A88B-302D-E8FE-FBF2B7827EFC}"/>
              </a:ext>
            </a:extLst>
          </p:cNvPr>
          <p:cNvSpPr>
            <a:spLocks noGrp="1"/>
          </p:cNvSpPr>
          <p:nvPr>
            <p:ph type="sldNum" sz="quarter" idx="12"/>
          </p:nvPr>
        </p:nvSpPr>
        <p:spPr/>
        <p:txBody>
          <a:bodyPr/>
          <a:lstStyle/>
          <a:p>
            <a:fld id="{A5C8939B-66B1-473B-9146-1569D7B54E58}" type="slidenum">
              <a:rPr kumimoji="1" lang="ja-JP" altLang="en-US" smtClean="0"/>
              <a:t>15</a:t>
            </a:fld>
            <a:endParaRPr kumimoji="1" lang="ja-JP" altLang="en-US"/>
          </a:p>
        </p:txBody>
      </p:sp>
      <p:sp>
        <p:nvSpPr>
          <p:cNvPr id="16" name="四角形: 角を丸くする 15">
            <a:extLst>
              <a:ext uri="{FF2B5EF4-FFF2-40B4-BE49-F238E27FC236}">
                <a16:creationId xmlns:a16="http://schemas.microsoft.com/office/drawing/2014/main" id="{DD4A7A67-2329-A43C-D5C7-3C2C1D89D219}"/>
              </a:ext>
            </a:extLst>
          </p:cNvPr>
          <p:cNvSpPr/>
          <p:nvPr/>
        </p:nvSpPr>
        <p:spPr>
          <a:xfrm>
            <a:off x="440485" y="448430"/>
            <a:ext cx="2070241" cy="2395679"/>
          </a:xfrm>
          <a:prstGeom prst="roundRect">
            <a:avLst/>
          </a:prstGeom>
          <a:solidFill>
            <a:srgbClr val="92D050"/>
          </a:solidFill>
        </p:spPr>
        <p:style>
          <a:lnRef idx="1">
            <a:schemeClr val="accent4"/>
          </a:lnRef>
          <a:fillRef idx="2">
            <a:schemeClr val="accent4"/>
          </a:fillRef>
          <a:effectRef idx="1">
            <a:schemeClr val="accent4"/>
          </a:effectRef>
          <a:fontRef idx="minor">
            <a:schemeClr val="dk1"/>
          </a:fontRef>
        </p:style>
        <p:txBody>
          <a:bodyPr rtlCol="0" anchor="ctr"/>
          <a:lstStyle/>
          <a:p>
            <a:pPr algn="ctr">
              <a:lnSpc>
                <a:spcPct val="150000"/>
              </a:lnSpc>
            </a:pPr>
            <a:r>
              <a:rPr kumimoji="1" lang="ja-JP" altLang="en-US" sz="2000" dirty="0">
                <a:latin typeface="BIZ UDPゴシック" panose="020B0400000000000000" pitchFamily="50" charset="-128"/>
                <a:ea typeface="BIZ UDPゴシック" panose="020B0400000000000000" pitchFamily="50" charset="-128"/>
              </a:rPr>
              <a:t>会員の責務</a:t>
            </a:r>
          </a:p>
        </p:txBody>
      </p:sp>
      <p:sp>
        <p:nvSpPr>
          <p:cNvPr id="17" name="四角形: 角を丸くする 16">
            <a:extLst>
              <a:ext uri="{FF2B5EF4-FFF2-40B4-BE49-F238E27FC236}">
                <a16:creationId xmlns:a16="http://schemas.microsoft.com/office/drawing/2014/main" id="{919DEA99-E478-815C-DBFD-7D9F472E4FDC}"/>
              </a:ext>
            </a:extLst>
          </p:cNvPr>
          <p:cNvSpPr/>
          <p:nvPr/>
        </p:nvSpPr>
        <p:spPr>
          <a:xfrm>
            <a:off x="440484" y="2961728"/>
            <a:ext cx="2070242" cy="3656225"/>
          </a:xfrm>
          <a:prstGeom prst="roundRect">
            <a:avLst/>
          </a:prstGeom>
          <a:solidFill>
            <a:srgbClr val="92D050"/>
          </a:solidFill>
        </p:spPr>
        <p:style>
          <a:lnRef idx="1">
            <a:schemeClr val="accent4"/>
          </a:lnRef>
          <a:fillRef idx="2">
            <a:schemeClr val="accent4"/>
          </a:fillRef>
          <a:effectRef idx="1">
            <a:schemeClr val="accent4"/>
          </a:effectRef>
          <a:fontRef idx="minor">
            <a:schemeClr val="dk1"/>
          </a:fontRef>
        </p:style>
        <p:txBody>
          <a:bodyPr rtlCol="0" anchor="ctr"/>
          <a:lstStyle/>
          <a:p>
            <a:pPr algn="ctr">
              <a:lnSpc>
                <a:spcPct val="150000"/>
              </a:lnSpc>
            </a:pPr>
            <a:r>
              <a:rPr kumimoji="1" lang="ja-JP" altLang="en-US" sz="2000" dirty="0">
                <a:latin typeface="BIZ UDPゴシック" panose="020B0400000000000000" pitchFamily="50" charset="-128"/>
                <a:ea typeface="BIZ UDPゴシック" panose="020B0400000000000000" pitchFamily="50" charset="-128"/>
              </a:rPr>
              <a:t>クラブ理事会</a:t>
            </a:r>
            <a:endParaRPr kumimoji="1" lang="en-US" altLang="ja-JP" sz="2000" dirty="0">
              <a:latin typeface="BIZ UDPゴシック" panose="020B0400000000000000" pitchFamily="50" charset="-128"/>
              <a:ea typeface="BIZ UDPゴシック" panose="020B0400000000000000" pitchFamily="50" charset="-128"/>
            </a:endParaRPr>
          </a:p>
          <a:p>
            <a:pPr algn="ctr">
              <a:lnSpc>
                <a:spcPct val="150000"/>
              </a:lnSpc>
            </a:pPr>
            <a:r>
              <a:rPr kumimoji="1" lang="ja-JP" altLang="en-US" sz="2000" dirty="0">
                <a:latin typeface="BIZ UDPゴシック" panose="020B0400000000000000" pitchFamily="50" charset="-128"/>
                <a:ea typeface="BIZ UDPゴシック" panose="020B0400000000000000" pitchFamily="50" charset="-128"/>
              </a:rPr>
              <a:t>の責務</a:t>
            </a:r>
          </a:p>
        </p:txBody>
      </p:sp>
      <p:sp>
        <p:nvSpPr>
          <p:cNvPr id="4" name="四角形: 角を丸くする 3">
            <a:extLst>
              <a:ext uri="{FF2B5EF4-FFF2-40B4-BE49-F238E27FC236}">
                <a16:creationId xmlns:a16="http://schemas.microsoft.com/office/drawing/2014/main" id="{33E5BCB7-319D-1BAA-C13D-74722B5F09AB}"/>
              </a:ext>
            </a:extLst>
          </p:cNvPr>
          <p:cNvSpPr/>
          <p:nvPr/>
        </p:nvSpPr>
        <p:spPr>
          <a:xfrm>
            <a:off x="2836189" y="426273"/>
            <a:ext cx="8716505" cy="2395679"/>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just">
              <a:lnSpc>
                <a:spcPct val="150000"/>
              </a:lnSpc>
            </a:pPr>
            <a:r>
              <a:rPr lang="ja-JP" altLang="en-US"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ハラスメントのない環境づくりは、全会員の責務です。</a:t>
            </a:r>
          </a:p>
          <a:p>
            <a:pPr algn="just">
              <a:lnSpc>
                <a:spcPct val="150000"/>
              </a:lnSpc>
            </a:pP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ハラスメントと思われる状況を目にしたら、その行為がロータリーの方針に反することを本人に伝えてください。</a:t>
            </a:r>
            <a:endParaRPr lang="en-US"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50000"/>
              </a:lnSpc>
            </a:pP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懸念がある場合は、クラブや地区のリーダーに伝えてください。</a:t>
            </a:r>
            <a:endParaRPr lang="en-US"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50000"/>
              </a:lnSpc>
            </a:pP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ハラスメントを黙認することは、それを許容することと同じです。</a:t>
            </a:r>
          </a:p>
        </p:txBody>
      </p:sp>
      <p:sp>
        <p:nvSpPr>
          <p:cNvPr id="5" name="四角形: 角を丸くする 4">
            <a:extLst>
              <a:ext uri="{FF2B5EF4-FFF2-40B4-BE49-F238E27FC236}">
                <a16:creationId xmlns:a16="http://schemas.microsoft.com/office/drawing/2014/main" id="{72A96CCA-CADE-0ED1-990E-6F5EA5C1E4F2}"/>
              </a:ext>
            </a:extLst>
          </p:cNvPr>
          <p:cNvSpPr/>
          <p:nvPr/>
        </p:nvSpPr>
        <p:spPr>
          <a:xfrm>
            <a:off x="2836189" y="2905554"/>
            <a:ext cx="8716505" cy="3768571"/>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just">
              <a:lnSpc>
                <a:spcPct val="150000"/>
              </a:lnSpc>
            </a:pPr>
            <a:r>
              <a:rPr lang="ja-JP" altLang="en-US"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行事や活動中のハラスメントの申し立てについては、クラブ理事会またはそのために任命された委員会が調査を行います。</a:t>
            </a:r>
            <a:endParaRPr lang="en-US" altLang="ja-JP"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50000"/>
              </a:lnSpc>
            </a:pP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理事会または委員会は、迅速にに回答します。</a:t>
            </a:r>
            <a:endParaRPr lang="en-US"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fontAlgn="base">
              <a:lnSpc>
                <a:spcPct val="150000"/>
              </a:lnSpc>
            </a:pPr>
            <a:r>
              <a:rPr lang="ja-JP" altLang="en-US" dirty="0">
                <a:latin typeface="BIZ UDPゴシック" panose="020B0400000000000000" pitchFamily="50" charset="-128"/>
                <a:ea typeface="BIZ UDPゴシック" panose="020B0400000000000000" pitchFamily="50" charset="-128"/>
              </a:rPr>
              <a:t>ハラスメントを行ったとされるのがクラブ理事会メンバーである場合、その人は理事会による調査や話し合いに参加すべきではありません。</a:t>
            </a:r>
            <a:endParaRPr lang="en-US" altLang="ja-JP" dirty="0">
              <a:latin typeface="BIZ UDPゴシック" panose="020B0400000000000000" pitchFamily="50" charset="-128"/>
              <a:ea typeface="BIZ UDPゴシック" panose="020B0400000000000000" pitchFamily="50" charset="-128"/>
            </a:endParaRPr>
          </a:p>
          <a:p>
            <a:pPr fontAlgn="base">
              <a:lnSpc>
                <a:spcPct val="150000"/>
              </a:lnSpc>
            </a:pPr>
            <a:r>
              <a:rPr lang="ja-JP" altLang="en-US" dirty="0">
                <a:latin typeface="BIZ UDPゴシック" panose="020B0400000000000000" pitchFamily="50" charset="-128"/>
                <a:ea typeface="BIZ UDPゴシック" panose="020B0400000000000000" pitchFamily="50" charset="-128"/>
              </a:rPr>
              <a:t>ハラスメントを報告したにもかからわず、理事会または委員会がこれに適切に対処していないと感じた場合には、その件を地区ガバナーまたはハラスメントの申し立てを扱う地区委員会に報告してください。</a:t>
            </a:r>
          </a:p>
        </p:txBody>
      </p:sp>
      <p:sp>
        <p:nvSpPr>
          <p:cNvPr id="2" name="フローチャート: 端子 1">
            <a:extLst>
              <a:ext uri="{FF2B5EF4-FFF2-40B4-BE49-F238E27FC236}">
                <a16:creationId xmlns:a16="http://schemas.microsoft.com/office/drawing/2014/main" id="{C4AA9469-1ECA-BA35-6C2E-3828FBE5131A}"/>
              </a:ext>
            </a:extLst>
          </p:cNvPr>
          <p:cNvSpPr/>
          <p:nvPr/>
        </p:nvSpPr>
        <p:spPr>
          <a:xfrm rot="10800000" flipV="1">
            <a:off x="0" y="0"/>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448522903"/>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BA868-DBF9-9CE1-4738-B5172C2701F9}"/>
            </a:ext>
          </a:extLst>
        </p:cNvPr>
        <p:cNvGrpSpPr/>
        <p:nvPr/>
      </p:nvGrpSpPr>
      <p:grpSpPr>
        <a:xfrm>
          <a:off x="0" y="0"/>
          <a:ext cx="0" cy="0"/>
          <a:chOff x="0" y="0"/>
          <a:chExt cx="0" cy="0"/>
        </a:xfrm>
      </p:grpSpPr>
      <p:sp>
        <p:nvSpPr>
          <p:cNvPr id="18" name="四角形: 角を丸くする 17">
            <a:extLst>
              <a:ext uri="{FF2B5EF4-FFF2-40B4-BE49-F238E27FC236}">
                <a16:creationId xmlns:a16="http://schemas.microsoft.com/office/drawing/2014/main" id="{837F939C-3BFE-5A0D-BCAA-1FB7B4F241A3}"/>
              </a:ext>
            </a:extLst>
          </p:cNvPr>
          <p:cNvSpPr/>
          <p:nvPr/>
        </p:nvSpPr>
        <p:spPr>
          <a:xfrm>
            <a:off x="293963" y="1163782"/>
            <a:ext cx="1833195" cy="3253234"/>
          </a:xfrm>
          <a:prstGeom prst="roundRect">
            <a:avLst/>
          </a:prstGeom>
          <a:solidFill>
            <a:srgbClr val="92D050"/>
          </a:solidFill>
        </p:spPr>
        <p:style>
          <a:lnRef idx="1">
            <a:schemeClr val="accent4"/>
          </a:lnRef>
          <a:fillRef idx="2">
            <a:schemeClr val="accent4"/>
          </a:fillRef>
          <a:effectRef idx="1">
            <a:schemeClr val="accent4"/>
          </a:effectRef>
          <a:fontRef idx="minor">
            <a:schemeClr val="dk1"/>
          </a:fontRef>
        </p:style>
        <p:txBody>
          <a:bodyPr rtlCol="0" anchor="ctr"/>
          <a:lstStyle/>
          <a:p>
            <a:pPr algn="ctr">
              <a:lnSpc>
                <a:spcPct val="150000"/>
              </a:lnSpc>
            </a:pPr>
            <a:r>
              <a:rPr kumimoji="1" lang="ja-JP" altLang="en-US" dirty="0">
                <a:latin typeface="BIZ UDPゴシック" panose="020B0400000000000000" pitchFamily="50" charset="-128"/>
                <a:ea typeface="BIZ UDPゴシック" panose="020B0400000000000000" pitchFamily="50" charset="-128"/>
              </a:rPr>
              <a:t>地区の責務</a:t>
            </a:r>
          </a:p>
        </p:txBody>
      </p:sp>
      <p:sp>
        <p:nvSpPr>
          <p:cNvPr id="4" name="四角形: 角を丸くする 3">
            <a:extLst>
              <a:ext uri="{FF2B5EF4-FFF2-40B4-BE49-F238E27FC236}">
                <a16:creationId xmlns:a16="http://schemas.microsoft.com/office/drawing/2014/main" id="{B941CCD9-AB4A-A9D0-03CD-7C51C97F0530}"/>
              </a:ext>
            </a:extLst>
          </p:cNvPr>
          <p:cNvSpPr/>
          <p:nvPr/>
        </p:nvSpPr>
        <p:spPr>
          <a:xfrm>
            <a:off x="2743200" y="1163781"/>
            <a:ext cx="9015353" cy="3253235"/>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just">
              <a:lnSpc>
                <a:spcPct val="150000"/>
              </a:lnSpc>
            </a:pPr>
            <a:r>
              <a:rPr lang="ja-JP" altLang="en-US"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行事や活動におけるハラスメントの申し立ては、ガバナー、またはガバナーがその目的で任命した委員会が調査を行います。ガバナーまたは委員会は、迅速に回答します。</a:t>
            </a:r>
            <a:endParaRPr lang="en-US" altLang="ja-JP" kern="100" dirty="0">
              <a:solidFill>
                <a:srgbClr val="FF000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500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ハラスメントを行ったとされるのが地区ガバナーである場合、直前ガバナーまたは委員会が申し立ての内容を調査し、申し立てを行った人に返答します。また、ハラスメントを行ったとされるのがガバナー、ガバナーエレクト、ガバナーノミニーである場合には、クラブ・地区支援室にも連絡する必要があります。</a:t>
            </a:r>
            <a:endParaRPr lang="en-US" altLang="ja-JP"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50000"/>
              </a:lnSpc>
            </a:pPr>
            <a:r>
              <a:rPr lang="ja-JP" altLang="en-US" kern="100" dirty="0">
                <a:latin typeface="BIZ UDPゴシック" panose="020B0400000000000000" pitchFamily="50" charset="-128"/>
                <a:ea typeface="BIZ UDPゴシック" panose="020B0400000000000000" pitchFamily="50" charset="-128"/>
                <a:cs typeface="Times New Roman" panose="02020603050405020304" pitchFamily="18" charset="0"/>
              </a:rPr>
              <a:t>ハラスメントを行ったとされるのが地区リーダー職にある人である場合、その人はその件の協議に参加すべきではありません。</a:t>
            </a:r>
          </a:p>
        </p:txBody>
      </p:sp>
      <p:sp>
        <p:nvSpPr>
          <p:cNvPr id="5" name="四角形: 角を丸くする 4">
            <a:extLst>
              <a:ext uri="{FF2B5EF4-FFF2-40B4-BE49-F238E27FC236}">
                <a16:creationId xmlns:a16="http://schemas.microsoft.com/office/drawing/2014/main" id="{79D26990-1ED1-7EE5-AB9E-5CA312281C6B}"/>
              </a:ext>
            </a:extLst>
          </p:cNvPr>
          <p:cNvSpPr/>
          <p:nvPr/>
        </p:nvSpPr>
        <p:spPr>
          <a:xfrm>
            <a:off x="2743200" y="5362413"/>
            <a:ext cx="8601559" cy="1091599"/>
          </a:xfrm>
          <a:prstGeom prst="roundRect">
            <a:avLst/>
          </a:prstGeom>
          <a:solidFill>
            <a:schemeClr val="accent1">
              <a:lumMod val="20000"/>
              <a:lumOff val="8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just">
              <a:lnSpc>
                <a:spcPct val="150000"/>
              </a:lnSpc>
            </a:pP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ハラスメントを報告したにもかかわらず、ガバナー、パストガバナー、委員会がこれに適切に対処していないと感じた場合、その件を</a:t>
            </a:r>
            <a:r>
              <a:rPr lang="en-US" altLang="ja-JP"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RI</a:t>
            </a: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理事に報告してください。</a:t>
            </a:r>
          </a:p>
        </p:txBody>
      </p:sp>
      <p:sp>
        <p:nvSpPr>
          <p:cNvPr id="6" name="矢印: 五方向 5">
            <a:extLst>
              <a:ext uri="{FF2B5EF4-FFF2-40B4-BE49-F238E27FC236}">
                <a16:creationId xmlns:a16="http://schemas.microsoft.com/office/drawing/2014/main" id="{533288DD-A2CE-6877-E099-9EE122311C3E}"/>
              </a:ext>
            </a:extLst>
          </p:cNvPr>
          <p:cNvSpPr/>
          <p:nvPr/>
        </p:nvSpPr>
        <p:spPr>
          <a:xfrm rot="5400000">
            <a:off x="6626815" y="4750076"/>
            <a:ext cx="617043" cy="279277"/>
          </a:xfrm>
          <a:prstGeom prst="homePlat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 name="フローチャート: 端子 1">
            <a:extLst>
              <a:ext uri="{FF2B5EF4-FFF2-40B4-BE49-F238E27FC236}">
                <a16:creationId xmlns:a16="http://schemas.microsoft.com/office/drawing/2014/main" id="{137D26FC-D36F-D273-5704-8CDB2A7D0451}"/>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156720638"/>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33C071-8469-FD33-FC06-B90CCD2975CC}"/>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DD86337-86EC-E1F0-2D18-B03DD652AD9B}"/>
              </a:ext>
            </a:extLst>
          </p:cNvPr>
          <p:cNvSpPr/>
          <p:nvPr/>
        </p:nvSpPr>
        <p:spPr>
          <a:xfrm>
            <a:off x="548640" y="2510443"/>
            <a:ext cx="11122429" cy="342484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3200" b="1" dirty="0">
                <a:solidFill>
                  <a:schemeClr val="tx1"/>
                </a:solidFill>
              </a:rPr>
              <a:t>・ゼロ容認方針（ゼロ・トレランス）とは、とにかくセクハラや虐待の申し立ての報告が有った場合、報告を受けてからその真偽や重大性、刑事上の事件性があるなしに関わらず、関係する全ての学生たちの保護、安全確認、その他のケア等の為に</a:t>
            </a:r>
            <a:r>
              <a:rPr lang="en-US" altLang="ja-JP" sz="3200" b="1" dirty="0">
                <a:solidFill>
                  <a:schemeClr val="tx1"/>
                </a:solidFill>
              </a:rPr>
              <a:t>72</a:t>
            </a:r>
            <a:r>
              <a:rPr lang="ja-JP" altLang="en-US" sz="3200" b="1" dirty="0">
                <a:solidFill>
                  <a:schemeClr val="tx1"/>
                </a:solidFill>
              </a:rPr>
              <a:t>時間以内に</a:t>
            </a:r>
            <a:r>
              <a:rPr lang="en-US" altLang="ja-JP" sz="3200" b="1" dirty="0">
                <a:solidFill>
                  <a:schemeClr val="tx1"/>
                </a:solidFill>
              </a:rPr>
              <a:t>RI</a:t>
            </a:r>
            <a:r>
              <a:rPr lang="ja-JP" altLang="en-US" sz="3200" b="1" dirty="0">
                <a:solidFill>
                  <a:schemeClr val="tx1"/>
                </a:solidFill>
              </a:rPr>
              <a:t>に報告しなければならない。</a:t>
            </a:r>
            <a:endParaRPr lang="en-US" altLang="ja-JP" sz="3200" b="1" dirty="0">
              <a:solidFill>
                <a:schemeClr val="tx1"/>
              </a:solidFill>
            </a:endParaRPr>
          </a:p>
        </p:txBody>
      </p:sp>
      <p:sp>
        <p:nvSpPr>
          <p:cNvPr id="5" name="正方形/長方形 4">
            <a:extLst>
              <a:ext uri="{FF2B5EF4-FFF2-40B4-BE49-F238E27FC236}">
                <a16:creationId xmlns:a16="http://schemas.microsoft.com/office/drawing/2014/main" id="{8A28D617-4DED-572D-C822-FA82C148E0F4}"/>
              </a:ext>
            </a:extLst>
          </p:cNvPr>
          <p:cNvSpPr/>
          <p:nvPr/>
        </p:nvSpPr>
        <p:spPr>
          <a:xfrm>
            <a:off x="2877589" y="1080656"/>
            <a:ext cx="6436822" cy="103077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chemeClr val="bg1"/>
                </a:solidFill>
              </a:rPr>
              <a:t>ゼロ容認方針・</a:t>
            </a:r>
            <a:r>
              <a:rPr lang="en-US" altLang="ja-JP" sz="3200" b="1" dirty="0">
                <a:solidFill>
                  <a:schemeClr val="bg1"/>
                </a:solidFill>
              </a:rPr>
              <a:t>72</a:t>
            </a:r>
            <a:r>
              <a:rPr lang="ja-JP" altLang="en-US" sz="3200" b="1" dirty="0">
                <a:solidFill>
                  <a:schemeClr val="bg1"/>
                </a:solidFill>
              </a:rPr>
              <a:t>時間ルール</a:t>
            </a:r>
            <a:endParaRPr lang="en-US" altLang="ja-JP" sz="3200" b="1" dirty="0">
              <a:solidFill>
                <a:schemeClr val="bg1"/>
              </a:solidFill>
            </a:endParaRPr>
          </a:p>
        </p:txBody>
      </p:sp>
      <p:sp>
        <p:nvSpPr>
          <p:cNvPr id="2" name="フローチャート: 端子 1">
            <a:extLst>
              <a:ext uri="{FF2B5EF4-FFF2-40B4-BE49-F238E27FC236}">
                <a16:creationId xmlns:a16="http://schemas.microsoft.com/office/drawing/2014/main" id="{95D6F92B-DC3B-5F1A-D5FF-C1BA1B2F2D30}"/>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4131579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42EEB27-3AE3-AE98-A623-0D5CC738595C}"/>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2D01B4DD-D9D5-4783-B1C4-B2E165A66631}"/>
              </a:ext>
            </a:extLst>
          </p:cNvPr>
          <p:cNvSpPr/>
          <p:nvPr/>
        </p:nvSpPr>
        <p:spPr>
          <a:xfrm>
            <a:off x="541711" y="1687278"/>
            <a:ext cx="11089179" cy="498763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sz="3200" b="1" dirty="0">
              <a:solidFill>
                <a:schemeClr val="tx1"/>
              </a:solidFill>
            </a:endParaRPr>
          </a:p>
        </p:txBody>
      </p:sp>
      <p:sp>
        <p:nvSpPr>
          <p:cNvPr id="5" name="正方形/長方形 4">
            <a:extLst>
              <a:ext uri="{FF2B5EF4-FFF2-40B4-BE49-F238E27FC236}">
                <a16:creationId xmlns:a16="http://schemas.microsoft.com/office/drawing/2014/main" id="{1BEC9EAA-4F4F-4A7C-90A1-5CFFE822BCC9}"/>
              </a:ext>
            </a:extLst>
          </p:cNvPr>
          <p:cNvSpPr/>
          <p:nvPr/>
        </p:nvSpPr>
        <p:spPr>
          <a:xfrm>
            <a:off x="3824965" y="648955"/>
            <a:ext cx="4542070" cy="85687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4000" b="1" dirty="0">
                <a:solidFill>
                  <a:schemeClr val="bg1"/>
                </a:solidFill>
              </a:rPr>
              <a:t>報告体系</a:t>
            </a:r>
            <a:endParaRPr lang="en-US" altLang="ja-JP" sz="4000" b="1" dirty="0">
              <a:solidFill>
                <a:schemeClr val="bg1"/>
              </a:solidFill>
            </a:endParaRPr>
          </a:p>
        </p:txBody>
      </p:sp>
      <p:sp>
        <p:nvSpPr>
          <p:cNvPr id="2" name="楕円 1">
            <a:extLst>
              <a:ext uri="{FF2B5EF4-FFF2-40B4-BE49-F238E27FC236}">
                <a16:creationId xmlns:a16="http://schemas.microsoft.com/office/drawing/2014/main" id="{1132F585-529A-B359-243E-7005B86C0D8A}"/>
              </a:ext>
            </a:extLst>
          </p:cNvPr>
          <p:cNvSpPr/>
          <p:nvPr/>
        </p:nvSpPr>
        <p:spPr>
          <a:xfrm>
            <a:off x="864524" y="3325090"/>
            <a:ext cx="2892829" cy="1562793"/>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FF0000"/>
                </a:solidFill>
              </a:rPr>
              <a:t>地区内</a:t>
            </a:r>
            <a:r>
              <a:rPr kumimoji="1" lang="en-US" altLang="ja-JP" b="1" dirty="0">
                <a:solidFill>
                  <a:srgbClr val="FF0000"/>
                </a:solidFill>
              </a:rPr>
              <a:t>RC</a:t>
            </a:r>
          </a:p>
          <a:p>
            <a:pPr algn="ctr"/>
            <a:r>
              <a:rPr kumimoji="1" lang="ja-JP" altLang="en-US" b="1" dirty="0">
                <a:solidFill>
                  <a:srgbClr val="FF0000"/>
                </a:solidFill>
              </a:rPr>
              <a:t>クラブ幹事</a:t>
            </a:r>
            <a:endParaRPr kumimoji="1" lang="en-US" altLang="ja-JP" b="1" dirty="0">
              <a:solidFill>
                <a:srgbClr val="FF0000"/>
              </a:solidFill>
            </a:endParaRPr>
          </a:p>
          <a:p>
            <a:pPr algn="ctr"/>
            <a:r>
              <a:rPr kumimoji="1" lang="ja-JP" altLang="en-US" b="1" dirty="0">
                <a:solidFill>
                  <a:srgbClr val="FF0000"/>
                </a:solidFill>
              </a:rPr>
              <a:t>（危機管理委員）</a:t>
            </a:r>
          </a:p>
        </p:txBody>
      </p:sp>
      <p:sp>
        <p:nvSpPr>
          <p:cNvPr id="3" name="矢印: 右 2">
            <a:extLst>
              <a:ext uri="{FF2B5EF4-FFF2-40B4-BE49-F238E27FC236}">
                <a16:creationId xmlns:a16="http://schemas.microsoft.com/office/drawing/2014/main" id="{C0AAF836-3B52-9626-FAC6-DB6AB5745472}"/>
              </a:ext>
            </a:extLst>
          </p:cNvPr>
          <p:cNvSpPr/>
          <p:nvPr/>
        </p:nvSpPr>
        <p:spPr>
          <a:xfrm>
            <a:off x="3742944" y="3938780"/>
            <a:ext cx="662249"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星: 7 pt 5">
            <a:extLst>
              <a:ext uri="{FF2B5EF4-FFF2-40B4-BE49-F238E27FC236}">
                <a16:creationId xmlns:a16="http://schemas.microsoft.com/office/drawing/2014/main" id="{CF45D46B-F846-B163-DB9F-86B85437268C}"/>
              </a:ext>
            </a:extLst>
          </p:cNvPr>
          <p:cNvSpPr/>
          <p:nvPr/>
        </p:nvSpPr>
        <p:spPr>
          <a:xfrm>
            <a:off x="864524" y="1845425"/>
            <a:ext cx="2443941" cy="1346661"/>
          </a:xfrm>
          <a:prstGeom prst="star7">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FF0000"/>
                </a:solidFill>
              </a:rPr>
              <a:t>事件等発生</a:t>
            </a:r>
          </a:p>
        </p:txBody>
      </p:sp>
      <p:sp>
        <p:nvSpPr>
          <p:cNvPr id="7" name="正方形/長方形 6">
            <a:extLst>
              <a:ext uri="{FF2B5EF4-FFF2-40B4-BE49-F238E27FC236}">
                <a16:creationId xmlns:a16="http://schemas.microsoft.com/office/drawing/2014/main" id="{E89409A9-A25C-4770-CE7A-2FEE60EAA38C}"/>
              </a:ext>
            </a:extLst>
          </p:cNvPr>
          <p:cNvSpPr/>
          <p:nvPr/>
        </p:nvSpPr>
        <p:spPr>
          <a:xfrm>
            <a:off x="4537367" y="3749769"/>
            <a:ext cx="1962637" cy="86265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FF0000"/>
                </a:solidFill>
              </a:rPr>
              <a:t>地区</a:t>
            </a:r>
            <a:endParaRPr kumimoji="1" lang="en-US" altLang="ja-JP" b="1" dirty="0">
              <a:solidFill>
                <a:srgbClr val="FF0000"/>
              </a:solidFill>
            </a:endParaRPr>
          </a:p>
          <a:p>
            <a:pPr algn="ctr"/>
            <a:r>
              <a:rPr kumimoji="1" lang="ja-JP" altLang="en-US" b="1" dirty="0">
                <a:solidFill>
                  <a:srgbClr val="FF0000"/>
                </a:solidFill>
              </a:rPr>
              <a:t>危機管理委員会</a:t>
            </a:r>
          </a:p>
        </p:txBody>
      </p:sp>
      <p:sp>
        <p:nvSpPr>
          <p:cNvPr id="9" name="楕円 8">
            <a:extLst>
              <a:ext uri="{FF2B5EF4-FFF2-40B4-BE49-F238E27FC236}">
                <a16:creationId xmlns:a16="http://schemas.microsoft.com/office/drawing/2014/main" id="{D742EB2A-02A5-2327-F4DB-9E2054994972}"/>
              </a:ext>
            </a:extLst>
          </p:cNvPr>
          <p:cNvSpPr/>
          <p:nvPr/>
        </p:nvSpPr>
        <p:spPr>
          <a:xfrm>
            <a:off x="7349283" y="3656355"/>
            <a:ext cx="1698290" cy="1056963"/>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FF0000"/>
                </a:solidFill>
              </a:rPr>
              <a:t>ガバナー</a:t>
            </a:r>
          </a:p>
        </p:txBody>
      </p:sp>
      <p:sp>
        <p:nvSpPr>
          <p:cNvPr id="10" name="矢印: 右 9">
            <a:extLst>
              <a:ext uri="{FF2B5EF4-FFF2-40B4-BE49-F238E27FC236}">
                <a16:creationId xmlns:a16="http://schemas.microsoft.com/office/drawing/2014/main" id="{7462FE8D-2A7F-C416-6655-A6294A0A03B8}"/>
              </a:ext>
            </a:extLst>
          </p:cNvPr>
          <p:cNvSpPr/>
          <p:nvPr/>
        </p:nvSpPr>
        <p:spPr>
          <a:xfrm>
            <a:off x="6657386" y="3916125"/>
            <a:ext cx="559723"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4581433D-84C7-A5FC-493A-A9B5DCC2B3A9}"/>
              </a:ext>
            </a:extLst>
          </p:cNvPr>
          <p:cNvSpPr/>
          <p:nvPr/>
        </p:nvSpPr>
        <p:spPr>
          <a:xfrm>
            <a:off x="9629186" y="3561173"/>
            <a:ext cx="1698290" cy="1056547"/>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3200" b="1" dirty="0">
                <a:solidFill>
                  <a:srgbClr val="FF0000"/>
                </a:solidFill>
              </a:rPr>
              <a:t>RI</a:t>
            </a:r>
            <a:endParaRPr kumimoji="1" lang="ja-JP" altLang="en-US" sz="3200" b="1" dirty="0">
              <a:solidFill>
                <a:srgbClr val="FF0000"/>
              </a:solidFill>
            </a:endParaRPr>
          </a:p>
        </p:txBody>
      </p:sp>
      <p:sp>
        <p:nvSpPr>
          <p:cNvPr id="12" name="矢印: 五方向 11">
            <a:extLst>
              <a:ext uri="{FF2B5EF4-FFF2-40B4-BE49-F238E27FC236}">
                <a16:creationId xmlns:a16="http://schemas.microsoft.com/office/drawing/2014/main" id="{FFAC8FB1-3A4C-7933-FFC0-47C746320833}"/>
              </a:ext>
            </a:extLst>
          </p:cNvPr>
          <p:cNvSpPr/>
          <p:nvPr/>
        </p:nvSpPr>
        <p:spPr>
          <a:xfrm>
            <a:off x="9463762" y="4914483"/>
            <a:ext cx="1698290" cy="1047403"/>
          </a:xfrm>
          <a:prstGeom prst="homePlat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rgbClr val="FF0000"/>
                </a:solidFill>
              </a:rPr>
              <a:t>警察</a:t>
            </a:r>
          </a:p>
        </p:txBody>
      </p:sp>
      <p:sp>
        <p:nvSpPr>
          <p:cNvPr id="13" name="矢印: 右 12">
            <a:extLst>
              <a:ext uri="{FF2B5EF4-FFF2-40B4-BE49-F238E27FC236}">
                <a16:creationId xmlns:a16="http://schemas.microsoft.com/office/drawing/2014/main" id="{5EFDBB9E-6BF7-0F9B-1872-895610D35952}"/>
              </a:ext>
            </a:extLst>
          </p:cNvPr>
          <p:cNvSpPr/>
          <p:nvPr/>
        </p:nvSpPr>
        <p:spPr>
          <a:xfrm>
            <a:off x="9069463" y="3916125"/>
            <a:ext cx="559723"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右 13">
            <a:extLst>
              <a:ext uri="{FF2B5EF4-FFF2-40B4-BE49-F238E27FC236}">
                <a16:creationId xmlns:a16="http://schemas.microsoft.com/office/drawing/2014/main" id="{1FD88ED0-8608-D399-042E-CBB1C890AA72}"/>
              </a:ext>
            </a:extLst>
          </p:cNvPr>
          <p:cNvSpPr/>
          <p:nvPr/>
        </p:nvSpPr>
        <p:spPr>
          <a:xfrm rot="2387953">
            <a:off x="8826305" y="4810154"/>
            <a:ext cx="559723"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上の 2 つの角を丸める 14">
            <a:extLst>
              <a:ext uri="{FF2B5EF4-FFF2-40B4-BE49-F238E27FC236}">
                <a16:creationId xmlns:a16="http://schemas.microsoft.com/office/drawing/2014/main" id="{58D46BB9-2C20-FB80-D96D-32C0A722B455}"/>
              </a:ext>
            </a:extLst>
          </p:cNvPr>
          <p:cNvSpPr/>
          <p:nvPr/>
        </p:nvSpPr>
        <p:spPr>
          <a:xfrm>
            <a:off x="6937247" y="2071706"/>
            <a:ext cx="4068804" cy="1192704"/>
          </a:xfrm>
          <a:prstGeom prst="round2Same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ゼロ容認方針</a:t>
            </a:r>
            <a:endParaRPr kumimoji="1" lang="en-US" altLang="ja-JP" sz="2800" dirty="0">
              <a:solidFill>
                <a:schemeClr val="tx1"/>
              </a:solidFill>
            </a:endParaRPr>
          </a:p>
          <a:p>
            <a:pPr algn="ctr"/>
            <a:r>
              <a:rPr kumimoji="1" lang="en-US" altLang="ja-JP" sz="2800" dirty="0">
                <a:solidFill>
                  <a:schemeClr val="tx1"/>
                </a:solidFill>
              </a:rPr>
              <a:t>72</a:t>
            </a:r>
            <a:r>
              <a:rPr kumimoji="1" lang="ja-JP" altLang="en-US" sz="2800" dirty="0">
                <a:solidFill>
                  <a:schemeClr val="tx1"/>
                </a:solidFill>
              </a:rPr>
              <a:t>時間ルール</a:t>
            </a:r>
          </a:p>
        </p:txBody>
      </p:sp>
      <p:sp>
        <p:nvSpPr>
          <p:cNvPr id="16" name="四角形: 上の 2 つの角を丸める 15">
            <a:extLst>
              <a:ext uri="{FF2B5EF4-FFF2-40B4-BE49-F238E27FC236}">
                <a16:creationId xmlns:a16="http://schemas.microsoft.com/office/drawing/2014/main" id="{5BE2DA1B-2410-2E33-730A-C0664991CDF1}"/>
              </a:ext>
            </a:extLst>
          </p:cNvPr>
          <p:cNvSpPr/>
          <p:nvPr/>
        </p:nvSpPr>
        <p:spPr>
          <a:xfrm>
            <a:off x="3069745" y="5090983"/>
            <a:ext cx="5187142" cy="1248670"/>
          </a:xfrm>
          <a:prstGeom prst="round2Same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rPr>
              <a:t>必要に応じて</a:t>
            </a:r>
            <a:endParaRPr kumimoji="1" lang="en-US" altLang="ja-JP" dirty="0">
              <a:solidFill>
                <a:schemeClr val="tx1"/>
              </a:solidFill>
            </a:endParaRPr>
          </a:p>
          <a:p>
            <a:r>
              <a:rPr kumimoji="1" lang="ja-JP" altLang="en-US" dirty="0">
                <a:solidFill>
                  <a:schemeClr val="tx1"/>
                </a:solidFill>
              </a:rPr>
              <a:t>①緊急対応チームを組成</a:t>
            </a:r>
            <a:endParaRPr kumimoji="1" lang="en-US" altLang="ja-JP" dirty="0">
              <a:solidFill>
                <a:schemeClr val="tx1"/>
              </a:solidFill>
            </a:endParaRPr>
          </a:p>
          <a:p>
            <a:r>
              <a:rPr kumimoji="1" lang="ja-JP" altLang="en-US" dirty="0">
                <a:solidFill>
                  <a:schemeClr val="tx1"/>
                </a:solidFill>
              </a:rPr>
              <a:t>②報道機関対策を公共イメージ委員会と協議</a:t>
            </a:r>
            <a:endParaRPr kumimoji="1" lang="en-US" altLang="ja-JP" dirty="0">
              <a:solidFill>
                <a:schemeClr val="tx1"/>
              </a:solidFill>
            </a:endParaRPr>
          </a:p>
          <a:p>
            <a:r>
              <a:rPr kumimoji="1" lang="ja-JP" altLang="en-US" dirty="0">
                <a:solidFill>
                  <a:schemeClr val="tx1"/>
                </a:solidFill>
              </a:rPr>
              <a:t>③各クラブへ報告</a:t>
            </a:r>
          </a:p>
        </p:txBody>
      </p:sp>
      <p:sp>
        <p:nvSpPr>
          <p:cNvPr id="8" name="フローチャート: 端子 7">
            <a:extLst>
              <a:ext uri="{FF2B5EF4-FFF2-40B4-BE49-F238E27FC236}">
                <a16:creationId xmlns:a16="http://schemas.microsoft.com/office/drawing/2014/main" id="{34ABF91B-17E3-A39B-44BF-187BF8FB180C}"/>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597347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1EDB50E-AE57-F884-BEB8-8B58D81F5F42}"/>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9C2A75A1-BBB1-5BE1-6816-748F48DF2BE1}"/>
              </a:ext>
            </a:extLst>
          </p:cNvPr>
          <p:cNvSpPr/>
          <p:nvPr/>
        </p:nvSpPr>
        <p:spPr>
          <a:xfrm>
            <a:off x="551409" y="2628999"/>
            <a:ext cx="11089179" cy="364097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3200" b="1" dirty="0">
                <a:solidFill>
                  <a:schemeClr val="tx1"/>
                </a:solidFill>
              </a:rPr>
              <a:t>・危機管理は難しい</a:t>
            </a:r>
            <a:endParaRPr lang="en-US" altLang="ja-JP" sz="3200" b="1" dirty="0">
              <a:solidFill>
                <a:schemeClr val="tx1"/>
              </a:solidFill>
            </a:endParaRPr>
          </a:p>
          <a:p>
            <a:r>
              <a:rPr lang="ja-JP" altLang="en-US" sz="3200" b="1" dirty="0">
                <a:solidFill>
                  <a:schemeClr val="tx1"/>
                </a:solidFill>
              </a:rPr>
              <a:t>・危機管理は面白くない</a:t>
            </a:r>
            <a:endParaRPr lang="en-US" altLang="ja-JP" sz="3200" b="1" dirty="0">
              <a:solidFill>
                <a:schemeClr val="tx1"/>
              </a:solidFill>
            </a:endParaRPr>
          </a:p>
          <a:p>
            <a:r>
              <a:rPr lang="ja-JP" altLang="en-US" sz="3200" b="1" dirty="0">
                <a:solidFill>
                  <a:schemeClr val="tx1"/>
                </a:solidFill>
              </a:rPr>
              <a:t>・自分の地区やクラブに限って問題は起きない</a:t>
            </a:r>
            <a:endParaRPr lang="en-US" altLang="ja-JP" sz="3200" b="1" dirty="0">
              <a:solidFill>
                <a:schemeClr val="tx1"/>
              </a:solidFill>
            </a:endParaRPr>
          </a:p>
          <a:p>
            <a:r>
              <a:rPr lang="ja-JP" altLang="en-US" sz="3200" b="1" dirty="0">
                <a:solidFill>
                  <a:schemeClr val="tx1"/>
                </a:solidFill>
              </a:rPr>
              <a:t>・神経質になり過ぎだ</a:t>
            </a:r>
            <a:endParaRPr lang="en-US" altLang="ja-JP" sz="3200" b="1" dirty="0">
              <a:solidFill>
                <a:schemeClr val="tx1"/>
              </a:solidFill>
            </a:endParaRPr>
          </a:p>
          <a:p>
            <a:r>
              <a:rPr lang="ja-JP" altLang="en-US" sz="3200" b="1" dirty="0">
                <a:solidFill>
                  <a:schemeClr val="tx1"/>
                </a:solidFill>
              </a:rPr>
              <a:t>　　・・・しかし、現実にどこかの地区やクラブで</a:t>
            </a:r>
            <a:endParaRPr lang="en-US" altLang="ja-JP" sz="3200" b="1" dirty="0">
              <a:solidFill>
                <a:schemeClr val="tx1"/>
              </a:solidFill>
            </a:endParaRPr>
          </a:p>
          <a:p>
            <a:r>
              <a:rPr lang="ja-JP" altLang="en-US" sz="3200" b="1" dirty="0">
                <a:solidFill>
                  <a:schemeClr val="tx1"/>
                </a:solidFill>
              </a:rPr>
              <a:t>　　　　　危機は発生している</a:t>
            </a:r>
            <a:endParaRPr lang="en-US" altLang="ja-JP" sz="3200" b="1" dirty="0">
              <a:solidFill>
                <a:schemeClr val="tx1"/>
              </a:solidFill>
            </a:endParaRPr>
          </a:p>
        </p:txBody>
      </p:sp>
      <p:sp>
        <p:nvSpPr>
          <p:cNvPr id="5" name="正方形/長方形 4">
            <a:extLst>
              <a:ext uri="{FF2B5EF4-FFF2-40B4-BE49-F238E27FC236}">
                <a16:creationId xmlns:a16="http://schemas.microsoft.com/office/drawing/2014/main" id="{0EBEF2B6-41F9-A94D-496F-2DC631F8E1B0}"/>
              </a:ext>
            </a:extLst>
          </p:cNvPr>
          <p:cNvSpPr/>
          <p:nvPr/>
        </p:nvSpPr>
        <p:spPr>
          <a:xfrm>
            <a:off x="2694707" y="1246909"/>
            <a:ext cx="6802582" cy="99752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4000" b="1" dirty="0">
                <a:solidFill>
                  <a:schemeClr val="bg1"/>
                </a:solidFill>
              </a:rPr>
              <a:t>危機管理の落とし穴</a:t>
            </a:r>
            <a:endParaRPr lang="en-US" altLang="ja-JP" sz="4000" b="1" dirty="0">
              <a:solidFill>
                <a:schemeClr val="bg1"/>
              </a:solidFill>
            </a:endParaRPr>
          </a:p>
        </p:txBody>
      </p:sp>
      <p:sp>
        <p:nvSpPr>
          <p:cNvPr id="2" name="フローチャート: 端子 1">
            <a:extLst>
              <a:ext uri="{FF2B5EF4-FFF2-40B4-BE49-F238E27FC236}">
                <a16:creationId xmlns:a16="http://schemas.microsoft.com/office/drawing/2014/main" id="{654D810E-EB46-6F61-92CC-79F45926C9C8}"/>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920125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AFE4BA-55D1-B260-1DE2-5170FA4581F3}"/>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BC6F9C22-2858-9C71-6052-857CDF918857}"/>
              </a:ext>
            </a:extLst>
          </p:cNvPr>
          <p:cNvSpPr/>
          <p:nvPr/>
        </p:nvSpPr>
        <p:spPr>
          <a:xfrm>
            <a:off x="3194858" y="186819"/>
            <a:ext cx="5802284" cy="80677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a:t>本日のメニュー</a:t>
            </a:r>
          </a:p>
        </p:txBody>
      </p:sp>
      <p:sp>
        <p:nvSpPr>
          <p:cNvPr id="5" name="テキスト ボックス 4">
            <a:extLst>
              <a:ext uri="{FF2B5EF4-FFF2-40B4-BE49-F238E27FC236}">
                <a16:creationId xmlns:a16="http://schemas.microsoft.com/office/drawing/2014/main" id="{FB560BBF-662B-678C-FF00-5E41F09D19C4}"/>
              </a:ext>
            </a:extLst>
          </p:cNvPr>
          <p:cNvSpPr txBox="1"/>
          <p:nvPr/>
        </p:nvSpPr>
        <p:spPr>
          <a:xfrm>
            <a:off x="1615439" y="2732543"/>
            <a:ext cx="8754687" cy="2637645"/>
          </a:xfrm>
          <a:prstGeom prst="rect">
            <a:avLst/>
          </a:prstGeom>
          <a:solidFill>
            <a:schemeClr val="accent1">
              <a:lumMod val="20000"/>
              <a:lumOff val="80000"/>
            </a:schemeClr>
          </a:solidFill>
          <a:ln>
            <a:solidFill>
              <a:schemeClr val="tx1"/>
            </a:solidFill>
          </a:ln>
        </p:spPr>
        <p:txBody>
          <a:bodyPr wrap="square">
            <a:spAutoFit/>
          </a:bodyPr>
          <a:lstStyle/>
          <a:p>
            <a:pPr>
              <a:lnSpc>
                <a:spcPct val="90000"/>
              </a:lnSpc>
              <a:spcAft>
                <a:spcPts val="600"/>
              </a:spcAft>
            </a:pPr>
            <a:r>
              <a:rPr lang="ja-JP" altLang="en-US" sz="3600" b="1" dirty="0">
                <a:solidFill>
                  <a:srgbClr val="FF0000"/>
                </a:solidFill>
                <a:latin typeface="ＭＳ ゴシック" panose="020B0609070205080204" pitchFamily="49" charset="-128"/>
                <a:ea typeface="ＭＳ ゴシック" panose="020B0609070205080204" pitchFamily="49" charset="-128"/>
              </a:rPr>
              <a:t>①</a:t>
            </a:r>
            <a:r>
              <a:rPr lang="ja-JP" altLang="en-US" sz="3600" b="1" i="0" dirty="0">
                <a:solidFill>
                  <a:srgbClr val="FF0000"/>
                </a:solidFill>
                <a:effectLst/>
                <a:latin typeface="ＭＳ ゴシック" panose="020B0609070205080204" pitchFamily="49" charset="-128"/>
                <a:ea typeface="ＭＳ ゴシック" panose="020B0609070205080204" pitchFamily="49" charset="-128"/>
              </a:rPr>
              <a:t>危機管理とハラスメント</a:t>
            </a:r>
            <a:endParaRPr lang="en-US" altLang="ja-JP" sz="3600" b="1" i="0" dirty="0">
              <a:solidFill>
                <a:srgbClr val="FF0000"/>
              </a:solidFill>
              <a:effectLst/>
              <a:latin typeface="ＭＳ ゴシック" panose="020B0609070205080204" pitchFamily="49" charset="-128"/>
              <a:ea typeface="ＭＳ ゴシック" panose="020B0609070205080204" pitchFamily="49" charset="-128"/>
            </a:endParaRPr>
          </a:p>
          <a:p>
            <a:pPr>
              <a:lnSpc>
                <a:spcPct val="90000"/>
              </a:lnSpc>
              <a:spcAft>
                <a:spcPts val="600"/>
              </a:spcAft>
            </a:pPr>
            <a:r>
              <a:rPr lang="ja-JP" altLang="en-US" sz="2400" b="1" dirty="0">
                <a:latin typeface="ＭＳ ゴシック" panose="020B0609070205080204" pitchFamily="49" charset="-128"/>
                <a:ea typeface="ＭＳ ゴシック" panose="020B0609070205080204" pitchFamily="49" charset="-128"/>
              </a:rPr>
              <a:t>・危機管理とは　</a:t>
            </a:r>
            <a:endParaRPr lang="en-US" altLang="ja-JP" sz="2400" b="1" dirty="0">
              <a:latin typeface="ＭＳ ゴシック" panose="020B0609070205080204" pitchFamily="49" charset="-128"/>
              <a:ea typeface="ＭＳ ゴシック" panose="020B0609070205080204" pitchFamily="49" charset="-128"/>
            </a:endParaRPr>
          </a:p>
          <a:p>
            <a:pPr>
              <a:lnSpc>
                <a:spcPct val="90000"/>
              </a:lnSpc>
              <a:spcAft>
                <a:spcPts val="600"/>
              </a:spcAft>
            </a:pPr>
            <a:r>
              <a:rPr lang="ja-JP" altLang="en-US" sz="2400" b="1" i="0" dirty="0">
                <a:effectLst/>
                <a:latin typeface="ＭＳ ゴシック" panose="020B0609070205080204" pitchFamily="49" charset="-128"/>
                <a:ea typeface="ＭＳ ゴシック" panose="020B0609070205080204" pitchFamily="49" charset="-128"/>
              </a:rPr>
              <a:t>・クラブの危機管理委員は</a:t>
            </a:r>
            <a:r>
              <a:rPr lang="ja-JP" altLang="en-US" sz="2400" b="1" i="0" u="sng" dirty="0">
                <a:solidFill>
                  <a:srgbClr val="FF0000"/>
                </a:solidFill>
                <a:effectLst/>
                <a:latin typeface="ＭＳ ゴシック" panose="020B0609070205080204" pitchFamily="49" charset="-128"/>
                <a:ea typeface="ＭＳ ゴシック" panose="020B0609070205080204" pitchFamily="49" charset="-128"/>
              </a:rPr>
              <a:t>「クラブ幹事」</a:t>
            </a:r>
            <a:endParaRPr lang="en-US" altLang="ja-JP" sz="2400" b="1" i="0" u="sng" dirty="0">
              <a:solidFill>
                <a:srgbClr val="FF0000"/>
              </a:solidFill>
              <a:effectLst/>
              <a:latin typeface="ＭＳ ゴシック" panose="020B0609070205080204" pitchFamily="49" charset="-128"/>
              <a:ea typeface="ＭＳ ゴシック" panose="020B0609070205080204" pitchFamily="49" charset="-128"/>
            </a:endParaRPr>
          </a:p>
          <a:p>
            <a:pPr>
              <a:lnSpc>
                <a:spcPct val="90000"/>
              </a:lnSpc>
              <a:spcAft>
                <a:spcPts val="600"/>
              </a:spcAft>
            </a:pPr>
            <a:r>
              <a:rPr lang="ja-JP" altLang="en-US" sz="2400" b="1" dirty="0">
                <a:latin typeface="ＭＳ ゴシック" panose="020B0609070205080204" pitchFamily="49" charset="-128"/>
                <a:ea typeface="ＭＳ ゴシック" panose="020B0609070205080204" pitchFamily="49" charset="-128"/>
              </a:rPr>
              <a:t>・危機、ハラスメント事例　　</a:t>
            </a:r>
            <a:endParaRPr lang="en-US" altLang="ja-JP" sz="2400" b="1" dirty="0">
              <a:latin typeface="ＭＳ ゴシック" panose="020B0609070205080204" pitchFamily="49" charset="-128"/>
              <a:ea typeface="ＭＳ ゴシック" panose="020B0609070205080204" pitchFamily="49" charset="-128"/>
            </a:endParaRPr>
          </a:p>
          <a:p>
            <a:pPr>
              <a:lnSpc>
                <a:spcPct val="90000"/>
              </a:lnSpc>
              <a:spcAft>
                <a:spcPts val="600"/>
              </a:spcAft>
            </a:pPr>
            <a:r>
              <a:rPr lang="ja-JP" altLang="en-US" sz="2400" b="1" i="0" dirty="0">
                <a:effectLst/>
                <a:latin typeface="ＭＳ ゴシック" panose="020B0609070205080204" pitchFamily="49" charset="-128"/>
                <a:ea typeface="ＭＳ ゴシック" panose="020B0609070205080204" pitchFamily="49" charset="-128"/>
              </a:rPr>
              <a:t>・危機管理ルール</a:t>
            </a:r>
            <a:endParaRPr lang="en-US" altLang="ja-JP" sz="2400" b="1" i="0" dirty="0">
              <a:effectLst/>
              <a:latin typeface="ＭＳ ゴシック" panose="020B0609070205080204" pitchFamily="49" charset="-128"/>
              <a:ea typeface="ＭＳ ゴシック" panose="020B0609070205080204" pitchFamily="49" charset="-128"/>
            </a:endParaRPr>
          </a:p>
          <a:p>
            <a:pPr>
              <a:lnSpc>
                <a:spcPct val="90000"/>
              </a:lnSpc>
              <a:spcAft>
                <a:spcPts val="600"/>
              </a:spcAft>
            </a:pPr>
            <a:r>
              <a:rPr lang="ja-JP" altLang="en-US" sz="2400" b="1" dirty="0">
                <a:latin typeface="ＭＳ ゴシック" panose="020B0609070205080204" pitchFamily="49" charset="-128"/>
                <a:ea typeface="ＭＳ ゴシック" panose="020B0609070205080204" pitchFamily="49" charset="-128"/>
              </a:rPr>
              <a:t>・具体的な事例を使ってのラーニング</a:t>
            </a:r>
            <a:endParaRPr lang="en-US" altLang="ja-JP" sz="2800" b="1" dirty="0">
              <a:solidFill>
                <a:srgbClr val="FF0000"/>
              </a:solidFill>
              <a:highlight>
                <a:srgbClr val="FFFFFF"/>
              </a:highligh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464250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44CDF84-E294-C46B-71C2-C64AF7714177}"/>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DCEF013D-E813-B94F-5D8E-DDB5F32D148C}"/>
              </a:ext>
            </a:extLst>
          </p:cNvPr>
          <p:cNvSpPr/>
          <p:nvPr/>
        </p:nvSpPr>
        <p:spPr>
          <a:xfrm>
            <a:off x="551410" y="1812175"/>
            <a:ext cx="11089179" cy="455537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4400" b="1" dirty="0">
                <a:solidFill>
                  <a:schemeClr val="bg1"/>
                </a:solidFill>
              </a:rPr>
              <a:t>ここからは、ハラスメントの事例を紹介し、</a:t>
            </a:r>
            <a:endParaRPr lang="en-US" altLang="ja-JP" sz="4400" b="1" dirty="0">
              <a:solidFill>
                <a:schemeClr val="bg1"/>
              </a:solidFill>
            </a:endParaRPr>
          </a:p>
          <a:p>
            <a:r>
              <a:rPr lang="ja-JP" altLang="en-US" sz="4400" b="1" dirty="0">
                <a:solidFill>
                  <a:schemeClr val="bg1"/>
                </a:solidFill>
              </a:rPr>
              <a:t>　　　判断の練習を行って行きましょう。</a:t>
            </a:r>
            <a:endParaRPr lang="en-US" altLang="ja-JP" sz="4400" b="1" dirty="0">
              <a:solidFill>
                <a:schemeClr val="bg1"/>
              </a:solidFill>
            </a:endParaRPr>
          </a:p>
        </p:txBody>
      </p:sp>
      <p:sp>
        <p:nvSpPr>
          <p:cNvPr id="2" name="フローチャート: 端子 1">
            <a:extLst>
              <a:ext uri="{FF2B5EF4-FFF2-40B4-BE49-F238E27FC236}">
                <a16:creationId xmlns:a16="http://schemas.microsoft.com/office/drawing/2014/main" id="{B6AAD6C2-8CA0-5747-EEA8-20B46FCB6F31}"/>
              </a:ext>
            </a:extLst>
          </p:cNvPr>
          <p:cNvSpPr/>
          <p:nvPr/>
        </p:nvSpPr>
        <p:spPr>
          <a:xfrm rot="10800000" flipV="1">
            <a:off x="289024" y="490451"/>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884404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FEA31-A879-3E81-54B1-9AEB5C266F47}"/>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1E685C98-E97B-4485-265D-6BE9BAD5D04B}"/>
              </a:ext>
            </a:extLst>
          </p:cNvPr>
          <p:cNvSpPr/>
          <p:nvPr/>
        </p:nvSpPr>
        <p:spPr>
          <a:xfrm>
            <a:off x="4405745" y="612184"/>
            <a:ext cx="7519554" cy="1083611"/>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lnSpc>
                <a:spcPct val="150000"/>
              </a:lnSpc>
            </a:pPr>
            <a:r>
              <a:rPr kumimoji="1" lang="ja-JP" altLang="en-US" sz="5000" dirty="0">
                <a:latin typeface="BIZ UDPゴシック" panose="020B0400000000000000" pitchFamily="50" charset="-128"/>
                <a:ea typeface="BIZ UDPゴシック" panose="020B0400000000000000" pitchFamily="50" charset="-128"/>
              </a:rPr>
              <a:t>シナリオを使った練習</a:t>
            </a:r>
          </a:p>
        </p:txBody>
      </p:sp>
      <p:sp>
        <p:nvSpPr>
          <p:cNvPr id="10" name="四角形: 角を丸くする 9">
            <a:extLst>
              <a:ext uri="{FF2B5EF4-FFF2-40B4-BE49-F238E27FC236}">
                <a16:creationId xmlns:a16="http://schemas.microsoft.com/office/drawing/2014/main" id="{027CE9A2-2C1C-3FE6-DCFC-194EAE7A4B27}"/>
              </a:ext>
            </a:extLst>
          </p:cNvPr>
          <p:cNvSpPr/>
          <p:nvPr/>
        </p:nvSpPr>
        <p:spPr>
          <a:xfrm>
            <a:off x="4405745" y="1941161"/>
            <a:ext cx="7519554" cy="430465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誰もが安心して参加できるクラブの土台を築くには、ハラスメントが容認されないことを会員に強調して伝え、ハラスメントの報告を直ちに調査することが重要です。</a:t>
            </a:r>
            <a:endParaRPr lang="en-US" altLang="ja-JP"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ハラスメントに対応する必要が生じた場合に備え、次の各シナリオについて、最も適切な対処法と思われる答えをお選びください</a:t>
            </a: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p:txBody>
      </p:sp>
      <p:pic>
        <p:nvPicPr>
          <p:cNvPr id="9218" name="Picture 2">
            <a:extLst>
              <a:ext uri="{FF2B5EF4-FFF2-40B4-BE49-F238E27FC236}">
                <a16:creationId xmlns:a16="http://schemas.microsoft.com/office/drawing/2014/main" id="{112E5F65-241D-A7CC-2C24-4F9005AE05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100" y="2885627"/>
            <a:ext cx="3468686" cy="2415722"/>
          </a:xfrm>
          <a:prstGeom prst="rect">
            <a:avLst/>
          </a:prstGeom>
          <a:noFill/>
          <a:extLst>
            <a:ext uri="{909E8E84-426E-40DD-AFC4-6F175D3DCCD1}">
              <a14:hiddenFill xmlns:a14="http://schemas.microsoft.com/office/drawing/2010/main">
                <a:solidFill>
                  <a:srgbClr val="FFFFFF"/>
                </a:solidFill>
              </a14:hiddenFill>
            </a:ext>
          </a:extLst>
        </p:spPr>
      </p:pic>
      <p:sp>
        <p:nvSpPr>
          <p:cNvPr id="2" name="フローチャート: 端子 1">
            <a:extLst>
              <a:ext uri="{FF2B5EF4-FFF2-40B4-BE49-F238E27FC236}">
                <a16:creationId xmlns:a16="http://schemas.microsoft.com/office/drawing/2014/main" id="{6CACB1CC-30A5-5126-FE25-F2B0DFF6F8EF}"/>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600267359"/>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200240" y="881130"/>
            <a:ext cx="3558960" cy="5875831"/>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4844947" y="617284"/>
            <a:ext cx="7064999" cy="160403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打ち明けてくれたことに感謝した上で、どのような対応が取られることを望んでいるかを尋ねる。</a:t>
            </a:r>
          </a:p>
        </p:txBody>
      </p:sp>
      <p:sp>
        <p:nvSpPr>
          <p:cNvPr id="8" name="四角形: 角を丸くする 7">
            <a:extLst>
              <a:ext uri="{FF2B5EF4-FFF2-40B4-BE49-F238E27FC236}">
                <a16:creationId xmlns:a16="http://schemas.microsoft.com/office/drawing/2014/main" id="{88859547-3F58-0B52-BC45-90073F06CA29}"/>
              </a:ext>
            </a:extLst>
          </p:cNvPr>
          <p:cNvSpPr/>
          <p:nvPr/>
        </p:nvSpPr>
        <p:spPr>
          <a:xfrm>
            <a:off x="4844947" y="2743386"/>
            <a:ext cx="7064999"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誰にも伝えたくないという本人の意向を尊重する。</a:t>
            </a:r>
          </a:p>
        </p:txBody>
      </p:sp>
      <p:sp>
        <p:nvSpPr>
          <p:cNvPr id="11" name="四角形: 角を丸くする 10">
            <a:extLst>
              <a:ext uri="{FF2B5EF4-FFF2-40B4-BE49-F238E27FC236}">
                <a16:creationId xmlns:a16="http://schemas.microsoft.com/office/drawing/2014/main" id="{12E03A15-D44C-9EFD-E0A3-46A6047DB023}"/>
              </a:ext>
            </a:extLst>
          </p:cNvPr>
          <p:cNvSpPr/>
          <p:nvPr/>
        </p:nvSpPr>
        <p:spPr>
          <a:xfrm>
            <a:off x="4844947" y="4569655"/>
            <a:ext cx="7064999" cy="204577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ロータリーがハラスメントを一切許容しないことを伝える。警察への連絡を強く勧め、再発防止のために調査を行いたいと伝える。</a:t>
            </a:r>
          </a:p>
        </p:txBody>
      </p:sp>
      <p:sp>
        <p:nvSpPr>
          <p:cNvPr id="4" name="七角形 3">
            <a:extLst>
              <a:ext uri="{FF2B5EF4-FFF2-40B4-BE49-F238E27FC236}">
                <a16:creationId xmlns:a16="http://schemas.microsoft.com/office/drawing/2014/main" id="{BFA10A92-60C1-3592-AD16-46359A9DBEBD}"/>
              </a:ext>
            </a:extLst>
          </p:cNvPr>
          <p:cNvSpPr/>
          <p:nvPr/>
        </p:nvSpPr>
        <p:spPr>
          <a:xfrm>
            <a:off x="4038599" y="1155828"/>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5" name="七角形 4">
            <a:extLst>
              <a:ext uri="{FF2B5EF4-FFF2-40B4-BE49-F238E27FC236}">
                <a16:creationId xmlns:a16="http://schemas.microsoft.com/office/drawing/2014/main" id="{D98D0BB1-FCEB-2F90-DE8C-A16985BCB4F5}"/>
              </a:ext>
            </a:extLst>
          </p:cNvPr>
          <p:cNvSpPr/>
          <p:nvPr/>
        </p:nvSpPr>
        <p:spPr>
          <a:xfrm>
            <a:off x="4038599" y="3165525"/>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16" name="七角形 15">
            <a:extLst>
              <a:ext uri="{FF2B5EF4-FFF2-40B4-BE49-F238E27FC236}">
                <a16:creationId xmlns:a16="http://schemas.microsoft.com/office/drawing/2014/main" id="{81229259-7DA3-602D-2A03-66BFB1416763}"/>
              </a:ext>
            </a:extLst>
          </p:cNvPr>
          <p:cNvSpPr/>
          <p:nvPr/>
        </p:nvSpPr>
        <p:spPr>
          <a:xfrm>
            <a:off x="4038599" y="5329067"/>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2" name="フローチャート: 端子 1">
            <a:extLst>
              <a:ext uri="{FF2B5EF4-FFF2-40B4-BE49-F238E27FC236}">
                <a16:creationId xmlns:a16="http://schemas.microsoft.com/office/drawing/2014/main" id="{4EC6C162-F649-3D7E-88B6-2796131AF2AD}"/>
              </a:ext>
            </a:extLst>
          </p:cNvPr>
          <p:cNvSpPr/>
          <p:nvPr/>
        </p:nvSpPr>
        <p:spPr>
          <a:xfrm rot="10800000" flipV="1">
            <a:off x="200240" y="101040"/>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144035942"/>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10" name="四角形: 角を丸くする 9">
            <a:extLst>
              <a:ext uri="{FF2B5EF4-FFF2-40B4-BE49-F238E27FC236}">
                <a16:creationId xmlns:a16="http://schemas.microsoft.com/office/drawing/2014/main" id="{E32D98D1-8BE9-6BE9-88E4-CFBA2ECDFADF}"/>
              </a:ext>
            </a:extLst>
          </p:cNvPr>
          <p:cNvSpPr/>
          <p:nvPr/>
        </p:nvSpPr>
        <p:spPr>
          <a:xfrm>
            <a:off x="5179804" y="2009644"/>
            <a:ext cx="6531557"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打ち明けてくれたことに感謝した上で、どのような対応が取られることを望んでいるかを尋ねる。</a:t>
            </a:r>
          </a:p>
        </p:txBody>
      </p:sp>
      <p:sp>
        <p:nvSpPr>
          <p:cNvPr id="13" name="四角形: 角を丸くする 12">
            <a:extLst>
              <a:ext uri="{FF2B5EF4-FFF2-40B4-BE49-F238E27FC236}">
                <a16:creationId xmlns:a16="http://schemas.microsoft.com/office/drawing/2014/main" id="{1993EA4E-BB65-4BA0-102A-023B825C5EC1}"/>
              </a:ext>
            </a:extLst>
          </p:cNvPr>
          <p:cNvSpPr/>
          <p:nvPr/>
        </p:nvSpPr>
        <p:spPr>
          <a:xfrm>
            <a:off x="200240" y="712770"/>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4" name="七角形 3">
            <a:extLst>
              <a:ext uri="{FF2B5EF4-FFF2-40B4-BE49-F238E27FC236}">
                <a16:creationId xmlns:a16="http://schemas.microsoft.com/office/drawing/2014/main" id="{BFA10A92-60C1-3592-AD16-46359A9DBEBD}"/>
              </a:ext>
            </a:extLst>
          </p:cNvPr>
          <p:cNvSpPr/>
          <p:nvPr/>
        </p:nvSpPr>
        <p:spPr>
          <a:xfrm>
            <a:off x="4159045" y="2400505"/>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17" name="四角形: 角を丸くする 16">
            <a:extLst>
              <a:ext uri="{FF2B5EF4-FFF2-40B4-BE49-F238E27FC236}">
                <a16:creationId xmlns:a16="http://schemas.microsoft.com/office/drawing/2014/main" id="{65FFF55F-7E15-1D41-A580-21B18571822E}"/>
              </a:ext>
            </a:extLst>
          </p:cNvPr>
          <p:cNvSpPr/>
          <p:nvPr/>
        </p:nvSpPr>
        <p:spPr>
          <a:xfrm>
            <a:off x="5085839" y="3544155"/>
            <a:ext cx="6560518" cy="3112408"/>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dirty="0">
                <a:latin typeface="BIZ UDPゴシック" panose="020B0400000000000000" pitchFamily="50" charset="-128"/>
                <a:ea typeface="BIZ UDPゴシック" panose="020B0400000000000000" pitchFamily="50" charset="-128"/>
              </a:rPr>
              <a:t>取るべき対応について本人の希望を知るのは良いことですが、さまざまな対応の選択肢があることを本人が知っているとは限りません。</a:t>
            </a:r>
            <a:endParaRPr kumimoji="1" lang="en-US" altLang="ja-JP" dirty="0">
              <a:latin typeface="BIZ UDPゴシック" panose="020B0400000000000000" pitchFamily="50" charset="-128"/>
              <a:ea typeface="BIZ UDPゴシック" panose="020B0400000000000000" pitchFamily="50" charset="-128"/>
            </a:endParaRPr>
          </a:p>
          <a:p>
            <a:pPr>
              <a:lnSpc>
                <a:spcPct val="150000"/>
              </a:lnSpc>
            </a:pPr>
            <a:r>
              <a:rPr kumimoji="1" lang="ja-JP" altLang="en-US" dirty="0">
                <a:latin typeface="BIZ UDPゴシック" panose="020B0400000000000000" pitchFamily="50" charset="-128"/>
                <a:ea typeface="BIZ UDPゴシック" panose="020B0400000000000000" pitchFamily="50" charset="-128"/>
              </a:rPr>
              <a:t>また、それだけでは問題の根本に対処することはできず、同じ人によるハラスメントがほかの人から申し立てられた場合に、この件と関連づけることができなくなります。</a:t>
            </a:r>
          </a:p>
        </p:txBody>
      </p:sp>
      <p:sp>
        <p:nvSpPr>
          <p:cNvPr id="5" name="乗算記号 4">
            <a:extLst>
              <a:ext uri="{FF2B5EF4-FFF2-40B4-BE49-F238E27FC236}">
                <a16:creationId xmlns:a16="http://schemas.microsoft.com/office/drawing/2014/main" id="{618524E5-9C62-7CD6-6004-53B4313F5E09}"/>
              </a:ext>
            </a:extLst>
          </p:cNvPr>
          <p:cNvSpPr/>
          <p:nvPr/>
        </p:nvSpPr>
        <p:spPr>
          <a:xfrm>
            <a:off x="8102654" y="2081172"/>
            <a:ext cx="1232674" cy="1232674"/>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四角形: 角を丸くする 1">
            <a:extLst>
              <a:ext uri="{FF2B5EF4-FFF2-40B4-BE49-F238E27FC236}">
                <a16:creationId xmlns:a16="http://schemas.microsoft.com/office/drawing/2014/main" id="{6CA9346A-03FA-18E6-354C-3CBF548B82CC}"/>
              </a:ext>
            </a:extLst>
          </p:cNvPr>
          <p:cNvSpPr/>
          <p:nvPr/>
        </p:nvSpPr>
        <p:spPr>
          <a:xfrm>
            <a:off x="200240" y="2000150"/>
            <a:ext cx="3558960" cy="4656413"/>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kumimoji="1" lang="ja-JP" altLang="en-US" sz="2000" dirty="0">
                <a:latin typeface="BIZ UDPゴシック" panose="020B0400000000000000" pitchFamily="50" charset="-128"/>
                <a:ea typeface="BIZ UDPゴシック" panose="020B0400000000000000" pitchFamily="50" charset="-128"/>
              </a:rPr>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p:txBody>
      </p:sp>
      <p:sp>
        <p:nvSpPr>
          <p:cNvPr id="3" name="フローチャート: 端子 2">
            <a:extLst>
              <a:ext uri="{FF2B5EF4-FFF2-40B4-BE49-F238E27FC236}">
                <a16:creationId xmlns:a16="http://schemas.microsoft.com/office/drawing/2014/main" id="{A7FE2E43-C382-0BE9-5B8E-E26C6B9481A4}"/>
              </a:ext>
            </a:extLst>
          </p:cNvPr>
          <p:cNvSpPr/>
          <p:nvPr/>
        </p:nvSpPr>
        <p:spPr>
          <a:xfrm rot="10800000" flipV="1">
            <a:off x="146700" y="12028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603512761"/>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6851A7FF-9137-7FFA-57AD-EBB77F6F9254}"/>
              </a:ext>
            </a:extLst>
          </p:cNvPr>
          <p:cNvSpPr/>
          <p:nvPr/>
        </p:nvSpPr>
        <p:spPr>
          <a:xfrm>
            <a:off x="5246863" y="2196588"/>
            <a:ext cx="6371877"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誰にも伝えたくないという本人の意向を尊重する。</a:t>
            </a:r>
          </a:p>
        </p:txBody>
      </p:sp>
      <p:sp>
        <p:nvSpPr>
          <p:cNvPr id="16" name="七角形 15">
            <a:extLst>
              <a:ext uri="{FF2B5EF4-FFF2-40B4-BE49-F238E27FC236}">
                <a16:creationId xmlns:a16="http://schemas.microsoft.com/office/drawing/2014/main" id="{62511F28-C7C6-0FB1-C04C-AA9AFFFD1F2E}"/>
              </a:ext>
            </a:extLst>
          </p:cNvPr>
          <p:cNvSpPr/>
          <p:nvPr/>
        </p:nvSpPr>
        <p:spPr>
          <a:xfrm>
            <a:off x="4426267" y="2535459"/>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18" name="四角形: 角を丸くする 17">
            <a:extLst>
              <a:ext uri="{FF2B5EF4-FFF2-40B4-BE49-F238E27FC236}">
                <a16:creationId xmlns:a16="http://schemas.microsoft.com/office/drawing/2014/main" id="{F46D2673-4824-2206-1B7A-A2DC8C1B439E}"/>
              </a:ext>
            </a:extLst>
          </p:cNvPr>
          <p:cNvSpPr/>
          <p:nvPr/>
        </p:nvSpPr>
        <p:spPr>
          <a:xfrm>
            <a:off x="5246863" y="3894338"/>
            <a:ext cx="6505101" cy="2757764"/>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dirty="0">
                <a:latin typeface="BIZ UDPゴシック" panose="020B0400000000000000" pitchFamily="50" charset="-128"/>
                <a:ea typeface="BIZ UDPゴシック" panose="020B0400000000000000" pitchFamily="50" charset="-128"/>
              </a:rPr>
              <a:t>ハラスメントの報告を本人に強要することはできませんが、何もしないことが最善であるとはいえません。</a:t>
            </a:r>
            <a:endParaRPr kumimoji="1" lang="en-US" altLang="ja-JP" dirty="0">
              <a:latin typeface="BIZ UDPゴシック" panose="020B0400000000000000" pitchFamily="50" charset="-128"/>
              <a:ea typeface="BIZ UDPゴシック" panose="020B0400000000000000" pitchFamily="50" charset="-128"/>
            </a:endParaRPr>
          </a:p>
          <a:p>
            <a:pPr>
              <a:lnSpc>
                <a:spcPct val="150000"/>
              </a:lnSpc>
            </a:pPr>
            <a:r>
              <a:rPr kumimoji="1" lang="ja-JP" altLang="en-US" dirty="0">
                <a:latin typeface="BIZ UDPゴシック" panose="020B0400000000000000" pitchFamily="50" charset="-128"/>
                <a:ea typeface="BIZ UDPゴシック" panose="020B0400000000000000" pitchFamily="50" charset="-128"/>
              </a:rPr>
              <a:t>何もしなければ、同じ人によるハラスメントが今後も続く可能性があります。ハラスメントの防止と対処は、すべての人の責務です。可能な対応の選択肢を提示してあげましょう。</a:t>
            </a:r>
          </a:p>
        </p:txBody>
      </p:sp>
      <p:sp>
        <p:nvSpPr>
          <p:cNvPr id="5" name="乗算記号 4">
            <a:extLst>
              <a:ext uri="{FF2B5EF4-FFF2-40B4-BE49-F238E27FC236}">
                <a16:creationId xmlns:a16="http://schemas.microsoft.com/office/drawing/2014/main" id="{618524E5-9C62-7CD6-6004-53B4313F5E09}"/>
              </a:ext>
            </a:extLst>
          </p:cNvPr>
          <p:cNvSpPr/>
          <p:nvPr/>
        </p:nvSpPr>
        <p:spPr>
          <a:xfrm>
            <a:off x="7780700" y="2146833"/>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四角形: 角を丸くする 3">
            <a:extLst>
              <a:ext uri="{FF2B5EF4-FFF2-40B4-BE49-F238E27FC236}">
                <a16:creationId xmlns:a16="http://schemas.microsoft.com/office/drawing/2014/main" id="{EE6B5F05-FA85-C67D-D8BD-7DC255FE8C8B}"/>
              </a:ext>
            </a:extLst>
          </p:cNvPr>
          <p:cNvSpPr/>
          <p:nvPr/>
        </p:nvSpPr>
        <p:spPr>
          <a:xfrm>
            <a:off x="200240" y="573933"/>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2" name="四角形: 角を丸くする 1">
            <a:extLst>
              <a:ext uri="{FF2B5EF4-FFF2-40B4-BE49-F238E27FC236}">
                <a16:creationId xmlns:a16="http://schemas.microsoft.com/office/drawing/2014/main" id="{BDE1BE01-B531-F41B-F034-4245A1D62353}"/>
              </a:ext>
            </a:extLst>
          </p:cNvPr>
          <p:cNvSpPr/>
          <p:nvPr/>
        </p:nvSpPr>
        <p:spPr>
          <a:xfrm>
            <a:off x="200240" y="2196588"/>
            <a:ext cx="3558960" cy="4455869"/>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kumimoji="1" lang="ja-JP" altLang="en-US" sz="2000" dirty="0">
                <a:latin typeface="BIZ UDPゴシック" panose="020B0400000000000000" pitchFamily="50" charset="-128"/>
                <a:ea typeface="BIZ UDPゴシック" panose="020B0400000000000000" pitchFamily="50" charset="-128"/>
              </a:rPr>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p:txBody>
      </p:sp>
      <p:sp>
        <p:nvSpPr>
          <p:cNvPr id="3" name="フローチャート: 端子 2">
            <a:extLst>
              <a:ext uri="{FF2B5EF4-FFF2-40B4-BE49-F238E27FC236}">
                <a16:creationId xmlns:a16="http://schemas.microsoft.com/office/drawing/2014/main" id="{CCE3B932-5860-3928-A180-05EAFE1EA38B}"/>
              </a:ext>
            </a:extLst>
          </p:cNvPr>
          <p:cNvSpPr/>
          <p:nvPr/>
        </p:nvSpPr>
        <p:spPr>
          <a:xfrm rot="10800000" flipV="1">
            <a:off x="101778" y="80874"/>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803774046"/>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2DC12-0BC8-34A6-B9D3-B6CBCF86FAA1}"/>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7092E70B-4860-BDE1-F308-32632A53C933}"/>
              </a:ext>
            </a:extLst>
          </p:cNvPr>
          <p:cNvSpPr/>
          <p:nvPr/>
        </p:nvSpPr>
        <p:spPr>
          <a:xfrm>
            <a:off x="5527490" y="4162729"/>
            <a:ext cx="6256193" cy="2435279"/>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dirty="0">
                <a:latin typeface="BIZ UDPゴシック" panose="020B0400000000000000" pitchFamily="50" charset="-128"/>
                <a:ea typeface="BIZ UDPゴシック" panose="020B0400000000000000" pitchFamily="50" charset="-128"/>
              </a:rPr>
              <a:t>これが最善の対処法と言えます。</a:t>
            </a:r>
            <a:endParaRPr kumimoji="1" lang="en-US" altLang="ja-JP" dirty="0">
              <a:latin typeface="BIZ UDPゴシック" panose="020B0400000000000000" pitchFamily="50" charset="-128"/>
              <a:ea typeface="BIZ UDPゴシック" panose="020B0400000000000000" pitchFamily="50" charset="-128"/>
            </a:endParaRPr>
          </a:p>
          <a:p>
            <a:pPr>
              <a:lnSpc>
                <a:spcPct val="150000"/>
              </a:lnSpc>
            </a:pPr>
            <a:r>
              <a:rPr kumimoji="1" lang="ja-JP" altLang="en-US" dirty="0">
                <a:latin typeface="BIZ UDPゴシック" panose="020B0400000000000000" pitchFamily="50" charset="-128"/>
                <a:ea typeface="BIZ UDPゴシック" panose="020B0400000000000000" pitchFamily="50" charset="-128"/>
              </a:rPr>
              <a:t>警察への連絡や調査への協力を強要すべきではなく、また本人の意向を尊重する必要がありますが、可能な対処法の選択肢をはっきりと本人に説明することで、本人が最も適切な方法を選べるようにするべきです。</a:t>
            </a:r>
          </a:p>
        </p:txBody>
      </p:sp>
      <p:sp>
        <p:nvSpPr>
          <p:cNvPr id="10" name="四角形: 角を丸くする 9">
            <a:extLst>
              <a:ext uri="{FF2B5EF4-FFF2-40B4-BE49-F238E27FC236}">
                <a16:creationId xmlns:a16="http://schemas.microsoft.com/office/drawing/2014/main" id="{C5D9FB9A-E3E1-1BA2-F03C-B5378DE2F465}"/>
              </a:ext>
            </a:extLst>
          </p:cNvPr>
          <p:cNvSpPr/>
          <p:nvPr/>
        </p:nvSpPr>
        <p:spPr>
          <a:xfrm>
            <a:off x="5455168" y="2197410"/>
            <a:ext cx="6256193" cy="14848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ロータリーがハラスメントを一切許容しないことを伝える。警察への連絡を強く勧め、再発防止のために調査を行いたいと伝える。</a:t>
            </a:r>
          </a:p>
        </p:txBody>
      </p:sp>
      <p:sp>
        <p:nvSpPr>
          <p:cNvPr id="7" name="円: 塗りつぶしなし 6">
            <a:extLst>
              <a:ext uri="{FF2B5EF4-FFF2-40B4-BE49-F238E27FC236}">
                <a16:creationId xmlns:a16="http://schemas.microsoft.com/office/drawing/2014/main" id="{7EBB4DDD-AAC9-ECAC-45A3-9B0DB9601FA7}"/>
              </a:ext>
            </a:extLst>
          </p:cNvPr>
          <p:cNvSpPr/>
          <p:nvPr/>
        </p:nvSpPr>
        <p:spPr>
          <a:xfrm>
            <a:off x="7831618" y="2255807"/>
            <a:ext cx="1173193" cy="1173193"/>
          </a:xfrm>
          <a:prstGeom prst="donu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七角形 13">
            <a:extLst>
              <a:ext uri="{FF2B5EF4-FFF2-40B4-BE49-F238E27FC236}">
                <a16:creationId xmlns:a16="http://schemas.microsoft.com/office/drawing/2014/main" id="{402CED4B-7C8F-7A79-CCDD-9C8C72BD788A}"/>
              </a:ext>
            </a:extLst>
          </p:cNvPr>
          <p:cNvSpPr/>
          <p:nvPr/>
        </p:nvSpPr>
        <p:spPr>
          <a:xfrm>
            <a:off x="4746377" y="2216748"/>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8" name="四角形: 角を丸くする 7">
            <a:extLst>
              <a:ext uri="{FF2B5EF4-FFF2-40B4-BE49-F238E27FC236}">
                <a16:creationId xmlns:a16="http://schemas.microsoft.com/office/drawing/2014/main" id="{C161E110-2657-F92A-9951-63047F445DF7}"/>
              </a:ext>
            </a:extLst>
          </p:cNvPr>
          <p:cNvSpPr/>
          <p:nvPr/>
        </p:nvSpPr>
        <p:spPr>
          <a:xfrm>
            <a:off x="340439" y="778061"/>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2" name="四角形: 角を丸くする 1">
            <a:extLst>
              <a:ext uri="{FF2B5EF4-FFF2-40B4-BE49-F238E27FC236}">
                <a16:creationId xmlns:a16="http://schemas.microsoft.com/office/drawing/2014/main" id="{96EE4A08-C4C4-62FC-D954-0A72DFFFFB78}"/>
              </a:ext>
            </a:extLst>
          </p:cNvPr>
          <p:cNvSpPr/>
          <p:nvPr/>
        </p:nvSpPr>
        <p:spPr>
          <a:xfrm>
            <a:off x="415963" y="2003957"/>
            <a:ext cx="3558960" cy="4618528"/>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kumimoji="1" lang="ja-JP" altLang="en-US" sz="2000" dirty="0">
                <a:latin typeface="BIZ UDPゴシック" panose="020B0400000000000000" pitchFamily="50" charset="-128"/>
                <a:ea typeface="BIZ UDPゴシック" panose="020B0400000000000000" pitchFamily="50" charset="-128"/>
              </a:rPr>
              <a:t>あなたはクラブ会長です。ある女性会員が、クラブの行事で一人の男性から身体を触られたとあなたに伝えました。この女性会員は、この件について理事会や警察には話したくないと言っています。最も適切な対処法はどれでしょうか？</a:t>
            </a:r>
          </a:p>
        </p:txBody>
      </p:sp>
      <p:sp>
        <p:nvSpPr>
          <p:cNvPr id="3" name="フローチャート: 端子 2">
            <a:extLst>
              <a:ext uri="{FF2B5EF4-FFF2-40B4-BE49-F238E27FC236}">
                <a16:creationId xmlns:a16="http://schemas.microsoft.com/office/drawing/2014/main" id="{5E2B06FB-A6DC-7781-5636-30091532F292}"/>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4023733803"/>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151049" y="947651"/>
            <a:ext cx="4123787" cy="5720494"/>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あなたはクラブ会長です。</a:t>
            </a:r>
            <a:r>
              <a:rPr lang="ja-JP" altLang="en-US" sz="2400" dirty="0">
                <a:latin typeface="BIZ UDPゴシック" panose="020B0400000000000000" pitchFamily="50" charset="-128"/>
                <a:ea typeface="BIZ UDPゴシック" panose="020B0400000000000000" pitchFamily="50" charset="-128"/>
              </a:rPr>
              <a:t>あなたが出席しなかったロータリーの行事で他の会員から公の場所で中傷されたと、ある男性会員があなたに訴えてきました。この男性は、相手の会員を懲戒処分にするように求めています。あなたは、まず、何をするべきでしょう？</a:t>
            </a:r>
            <a:endParaRPr kumimoji="1" lang="ja-JP" altLang="en-US" sz="2400" dirty="0">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5331409" y="947651"/>
            <a:ext cx="6578531"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自分は、この行事に出ていなかったので、この件は解決できないと訴える</a:t>
            </a:r>
            <a:endPar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 name="四角形: 角を丸くする 7">
            <a:extLst>
              <a:ext uri="{FF2B5EF4-FFF2-40B4-BE49-F238E27FC236}">
                <a16:creationId xmlns:a16="http://schemas.microsoft.com/office/drawing/2014/main" id="{88859547-3F58-0B52-BC45-90073F06CA29}"/>
              </a:ext>
            </a:extLst>
          </p:cNvPr>
          <p:cNvSpPr/>
          <p:nvPr/>
        </p:nvSpPr>
        <p:spPr>
          <a:xfrm>
            <a:off x="5331411" y="3003483"/>
            <a:ext cx="6578531"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調査を行うことを伝えた上で、目撃した可能性ある人の名前など、詳細に文章にしてもらう</a:t>
            </a:r>
          </a:p>
        </p:txBody>
      </p:sp>
      <p:sp>
        <p:nvSpPr>
          <p:cNvPr id="11" name="四角形: 角を丸くする 10">
            <a:extLst>
              <a:ext uri="{FF2B5EF4-FFF2-40B4-BE49-F238E27FC236}">
                <a16:creationId xmlns:a16="http://schemas.microsoft.com/office/drawing/2014/main" id="{12E03A15-D44C-9EFD-E0A3-46A6047DB023}"/>
              </a:ext>
            </a:extLst>
          </p:cNvPr>
          <p:cNvSpPr/>
          <p:nvPr/>
        </p:nvSpPr>
        <p:spPr>
          <a:xfrm>
            <a:off x="5331413" y="4881396"/>
            <a:ext cx="6578531" cy="15761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この件について先方に話し、このような事が不適切であると指導することを伝える</a:t>
            </a:r>
          </a:p>
        </p:txBody>
      </p:sp>
      <p:sp>
        <p:nvSpPr>
          <p:cNvPr id="4" name="七角形 3">
            <a:extLst>
              <a:ext uri="{FF2B5EF4-FFF2-40B4-BE49-F238E27FC236}">
                <a16:creationId xmlns:a16="http://schemas.microsoft.com/office/drawing/2014/main" id="{BFA10A92-60C1-3592-AD16-46359A9DBEBD}"/>
              </a:ext>
            </a:extLst>
          </p:cNvPr>
          <p:cNvSpPr/>
          <p:nvPr/>
        </p:nvSpPr>
        <p:spPr>
          <a:xfrm>
            <a:off x="4459823" y="1336277"/>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5" name="七角形 4">
            <a:extLst>
              <a:ext uri="{FF2B5EF4-FFF2-40B4-BE49-F238E27FC236}">
                <a16:creationId xmlns:a16="http://schemas.microsoft.com/office/drawing/2014/main" id="{D98D0BB1-FCEB-2F90-DE8C-A16985BCB4F5}"/>
              </a:ext>
            </a:extLst>
          </p:cNvPr>
          <p:cNvSpPr/>
          <p:nvPr/>
        </p:nvSpPr>
        <p:spPr>
          <a:xfrm>
            <a:off x="4483927" y="3392109"/>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16" name="七角形 15">
            <a:extLst>
              <a:ext uri="{FF2B5EF4-FFF2-40B4-BE49-F238E27FC236}">
                <a16:creationId xmlns:a16="http://schemas.microsoft.com/office/drawing/2014/main" id="{81229259-7DA3-602D-2A03-66BFB1416763}"/>
              </a:ext>
            </a:extLst>
          </p:cNvPr>
          <p:cNvSpPr/>
          <p:nvPr/>
        </p:nvSpPr>
        <p:spPr>
          <a:xfrm>
            <a:off x="4483929" y="5142501"/>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2" name="フローチャート: 端子 1">
            <a:extLst>
              <a:ext uri="{FF2B5EF4-FFF2-40B4-BE49-F238E27FC236}">
                <a16:creationId xmlns:a16="http://schemas.microsoft.com/office/drawing/2014/main" id="{2E2BCCDC-0CFC-C361-9858-B35F26F8DAEB}"/>
              </a:ext>
            </a:extLst>
          </p:cNvPr>
          <p:cNvSpPr/>
          <p:nvPr/>
        </p:nvSpPr>
        <p:spPr>
          <a:xfrm rot="10800000" flipV="1">
            <a:off x="151049" y="116570"/>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833647822"/>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415963" y="1959371"/>
            <a:ext cx="3558960" cy="487032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kumimoji="1" lang="ja-JP" altLang="en-US" sz="2000" dirty="0">
                <a:latin typeface="BIZ UDPゴシック" panose="020B0400000000000000" pitchFamily="50" charset="-128"/>
                <a:ea typeface="BIZ UDPゴシック" panose="020B0400000000000000" pitchFamily="50" charset="-128"/>
              </a:rPr>
              <a:t>あなたはクラブ会長です。</a:t>
            </a:r>
            <a:r>
              <a:rPr lang="ja-JP" altLang="en-US" sz="2000" dirty="0">
                <a:latin typeface="BIZ UDPゴシック" panose="020B0400000000000000" pitchFamily="50" charset="-128"/>
                <a:ea typeface="BIZ UDPゴシック" panose="020B0400000000000000" pitchFamily="50" charset="-128"/>
              </a:rPr>
              <a:t>あなたが出席しなかったロータリーの行事で他の会員から公の場所で中傷されたと、ある男性会員があなたに訴えてきました。この男性は、相手の会員を懲戒処分にするように求めています。あなたは、まず、何をするべきでしょう？</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4844949" y="2012722"/>
            <a:ext cx="7064999" cy="163505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自分は、この行事に出ていなかったので、この件は解決できないと訴える</a:t>
            </a:r>
            <a:endPar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七角形 3">
            <a:extLst>
              <a:ext uri="{FF2B5EF4-FFF2-40B4-BE49-F238E27FC236}">
                <a16:creationId xmlns:a16="http://schemas.microsoft.com/office/drawing/2014/main" id="{BFA10A92-60C1-3592-AD16-46359A9DBEBD}"/>
              </a:ext>
            </a:extLst>
          </p:cNvPr>
          <p:cNvSpPr/>
          <p:nvPr/>
        </p:nvSpPr>
        <p:spPr>
          <a:xfrm>
            <a:off x="4091961" y="2576961"/>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2" name="四角形: 角を丸くする 1">
            <a:extLst>
              <a:ext uri="{FF2B5EF4-FFF2-40B4-BE49-F238E27FC236}">
                <a16:creationId xmlns:a16="http://schemas.microsoft.com/office/drawing/2014/main" id="{F12D40B8-6C68-7737-A223-79D4ED5DAE63}"/>
              </a:ext>
            </a:extLst>
          </p:cNvPr>
          <p:cNvSpPr/>
          <p:nvPr/>
        </p:nvSpPr>
        <p:spPr>
          <a:xfrm>
            <a:off x="189271" y="721295"/>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3" name="乗算記号 2">
            <a:extLst>
              <a:ext uri="{FF2B5EF4-FFF2-40B4-BE49-F238E27FC236}">
                <a16:creationId xmlns:a16="http://schemas.microsoft.com/office/drawing/2014/main" id="{66EDBC70-851E-6B8F-F819-91FEB5787F8F}"/>
              </a:ext>
            </a:extLst>
          </p:cNvPr>
          <p:cNvSpPr/>
          <p:nvPr/>
        </p:nvSpPr>
        <p:spPr>
          <a:xfrm>
            <a:off x="7725347" y="2205398"/>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四角形: 角を丸くする 6">
            <a:extLst>
              <a:ext uri="{FF2B5EF4-FFF2-40B4-BE49-F238E27FC236}">
                <a16:creationId xmlns:a16="http://schemas.microsoft.com/office/drawing/2014/main" id="{F076AE54-92BF-9171-5B7D-637869078FBA}"/>
              </a:ext>
            </a:extLst>
          </p:cNvPr>
          <p:cNvSpPr/>
          <p:nvPr/>
        </p:nvSpPr>
        <p:spPr>
          <a:xfrm>
            <a:off x="4844949" y="4002284"/>
            <a:ext cx="7064998" cy="2618997"/>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これは最善の対処法ではありません。クラブ会長であるあなたは、自分で調査を行う、または調査委員会などに調査を依頼するなどの適切に対処する責任があります。</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5" name="フローチャート: 端子 4">
            <a:extLst>
              <a:ext uri="{FF2B5EF4-FFF2-40B4-BE49-F238E27FC236}">
                <a16:creationId xmlns:a16="http://schemas.microsoft.com/office/drawing/2014/main" id="{615B1F7A-282D-7ABB-A4A4-7ADF7785FA22}"/>
              </a:ext>
            </a:extLst>
          </p:cNvPr>
          <p:cNvSpPr/>
          <p:nvPr/>
        </p:nvSpPr>
        <p:spPr>
          <a:xfrm rot="10800000" flipV="1">
            <a:off x="79616" y="92629"/>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2445876"/>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445569" y="1893627"/>
            <a:ext cx="3558960" cy="487032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kumimoji="1" lang="ja-JP" altLang="en-US" sz="2000" dirty="0">
                <a:latin typeface="BIZ UDPゴシック" panose="020B0400000000000000" pitchFamily="50" charset="-128"/>
                <a:ea typeface="BIZ UDPゴシック" panose="020B0400000000000000" pitchFamily="50" charset="-128"/>
              </a:rPr>
              <a:t>あなたはクラブ会長です。</a:t>
            </a:r>
            <a:r>
              <a:rPr lang="ja-JP" altLang="en-US" sz="2000" dirty="0">
                <a:latin typeface="BIZ UDPゴシック" panose="020B0400000000000000" pitchFamily="50" charset="-128"/>
                <a:ea typeface="BIZ UDPゴシック" panose="020B0400000000000000" pitchFamily="50" charset="-128"/>
              </a:rPr>
              <a:t>あなたが出席しなかったロータリーの行事で他の会員から公の場所で中傷されたと、ある男性会員があなたに訴えてきました。この男性は、相手の会員を懲戒処分にするように求めています。あなたは、まず、何をするべきでしょう？</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4844948" y="1965889"/>
            <a:ext cx="7064999" cy="163505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調査を行うことを伝えた上で、目撃した可能性のある人の名前など、詳細を文章にして</a:t>
            </a: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もらう</a:t>
            </a:r>
          </a:p>
        </p:txBody>
      </p:sp>
      <p:sp>
        <p:nvSpPr>
          <p:cNvPr id="2" name="四角形: 角を丸くする 1">
            <a:extLst>
              <a:ext uri="{FF2B5EF4-FFF2-40B4-BE49-F238E27FC236}">
                <a16:creationId xmlns:a16="http://schemas.microsoft.com/office/drawing/2014/main" id="{F12D40B8-6C68-7737-A223-79D4ED5DAE63}"/>
              </a:ext>
            </a:extLst>
          </p:cNvPr>
          <p:cNvSpPr/>
          <p:nvPr/>
        </p:nvSpPr>
        <p:spPr>
          <a:xfrm>
            <a:off x="340439" y="505361"/>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7" name="四角形: 角を丸くする 6">
            <a:extLst>
              <a:ext uri="{FF2B5EF4-FFF2-40B4-BE49-F238E27FC236}">
                <a16:creationId xmlns:a16="http://schemas.microsoft.com/office/drawing/2014/main" id="{F076AE54-92BF-9171-5B7D-637869078FBA}"/>
              </a:ext>
            </a:extLst>
          </p:cNvPr>
          <p:cNvSpPr/>
          <p:nvPr/>
        </p:nvSpPr>
        <p:spPr>
          <a:xfrm>
            <a:off x="4844949" y="4215280"/>
            <a:ext cx="7064998" cy="2435279"/>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a:t>
            </a:r>
            <a:r>
              <a:rPr lang="ja-JP" altLang="en-US" sz="2400" dirty="0">
                <a:latin typeface="BIZ UDPゴシック" panose="020B0400000000000000" pitchFamily="50" charset="-128"/>
                <a:ea typeface="BIZ UDPゴシック" panose="020B0400000000000000" pitchFamily="50" charset="-128"/>
              </a:rPr>
              <a:t>が最善の対処法といえます。</a:t>
            </a:r>
            <a:endParaRPr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クラブ会長であるあなたは、直ちに（通常</a:t>
            </a:r>
            <a:r>
              <a:rPr kumimoji="1" lang="en-US" altLang="ja-JP" sz="2400" dirty="0">
                <a:latin typeface="BIZ UDPゴシック" panose="020B0400000000000000" pitchFamily="50" charset="-128"/>
                <a:ea typeface="BIZ UDPゴシック" panose="020B0400000000000000" pitchFamily="50" charset="-128"/>
              </a:rPr>
              <a:t>1</a:t>
            </a:r>
            <a:r>
              <a:rPr kumimoji="1" lang="ja-JP" altLang="en-US" sz="2400" dirty="0">
                <a:latin typeface="BIZ UDPゴシック" panose="020B0400000000000000" pitchFamily="50" charset="-128"/>
                <a:ea typeface="BIZ UDPゴシック" panose="020B0400000000000000" pitchFamily="50" charset="-128"/>
              </a:rPr>
              <a:t>ヶ月</a:t>
            </a:r>
            <a:r>
              <a:rPr lang="ja-JP" altLang="en-US" sz="2400" dirty="0">
                <a:latin typeface="BIZ UDPゴシック" panose="020B0400000000000000" pitchFamily="50" charset="-128"/>
                <a:ea typeface="BIZ UDPゴシック" panose="020B0400000000000000" pitchFamily="50" charset="-128"/>
              </a:rPr>
              <a:t>以内）調査を行う必要があります。</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5" name="七角形 4">
            <a:extLst>
              <a:ext uri="{FF2B5EF4-FFF2-40B4-BE49-F238E27FC236}">
                <a16:creationId xmlns:a16="http://schemas.microsoft.com/office/drawing/2014/main" id="{9733C36F-36D3-EFCA-9411-73097DF5C79F}"/>
              </a:ext>
            </a:extLst>
          </p:cNvPr>
          <p:cNvSpPr/>
          <p:nvPr/>
        </p:nvSpPr>
        <p:spPr>
          <a:xfrm>
            <a:off x="4161264" y="2476961"/>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8" name="円: 塗りつぶしなし 7">
            <a:extLst>
              <a:ext uri="{FF2B5EF4-FFF2-40B4-BE49-F238E27FC236}">
                <a16:creationId xmlns:a16="http://schemas.microsoft.com/office/drawing/2014/main" id="{8BA01EF1-3932-6D0A-DBE4-2009E2354BCF}"/>
              </a:ext>
            </a:extLst>
          </p:cNvPr>
          <p:cNvSpPr/>
          <p:nvPr/>
        </p:nvSpPr>
        <p:spPr>
          <a:xfrm>
            <a:off x="7582237" y="2153838"/>
            <a:ext cx="1173193" cy="1173193"/>
          </a:xfrm>
          <a:prstGeom prst="donu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 name="フローチャート: 端子 2">
            <a:extLst>
              <a:ext uri="{FF2B5EF4-FFF2-40B4-BE49-F238E27FC236}">
                <a16:creationId xmlns:a16="http://schemas.microsoft.com/office/drawing/2014/main" id="{75D287CB-1B6B-EC78-9852-74A9BD7DB5CF}"/>
              </a:ext>
            </a:extLst>
          </p:cNvPr>
          <p:cNvSpPr/>
          <p:nvPr/>
        </p:nvSpPr>
        <p:spPr>
          <a:xfrm rot="10800000" flipV="1">
            <a:off x="148919" y="62612"/>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806254919"/>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360953" y="1884280"/>
            <a:ext cx="3558960" cy="487032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kumimoji="1" lang="ja-JP" altLang="en-US" sz="2000" dirty="0">
                <a:latin typeface="BIZ UDPゴシック" panose="020B0400000000000000" pitchFamily="50" charset="-128"/>
                <a:ea typeface="BIZ UDPゴシック" panose="020B0400000000000000" pitchFamily="50" charset="-128"/>
              </a:rPr>
              <a:t>あなたはクラブ会長です。</a:t>
            </a:r>
            <a:r>
              <a:rPr lang="ja-JP" altLang="en-US" sz="2000" dirty="0">
                <a:latin typeface="BIZ UDPゴシック" panose="020B0400000000000000" pitchFamily="50" charset="-128"/>
                <a:ea typeface="BIZ UDPゴシック" panose="020B0400000000000000" pitchFamily="50" charset="-128"/>
              </a:rPr>
              <a:t>あなたが出席しなかったロータリーの行事で他の会員から公の場所で中傷されたと、ある男性会員があなたに訴えてきました。この男性は、相手の会員を懲戒処分にするように求めています。あなたは、まず、何をするべきでしょう？</a:t>
            </a:r>
            <a:endParaRPr kumimoji="1" lang="ja-JP" altLang="en-US" sz="2000" dirty="0">
              <a:latin typeface="BIZ UDPゴシック" panose="020B0400000000000000" pitchFamily="50" charset="-128"/>
              <a:ea typeface="BIZ UDPゴシック" panose="020B0400000000000000" pitchFamily="50" charset="-128"/>
            </a:endParaRPr>
          </a:p>
        </p:txBody>
      </p:sp>
      <p:sp>
        <p:nvSpPr>
          <p:cNvPr id="2" name="四角形: 角を丸くする 1">
            <a:extLst>
              <a:ext uri="{FF2B5EF4-FFF2-40B4-BE49-F238E27FC236}">
                <a16:creationId xmlns:a16="http://schemas.microsoft.com/office/drawing/2014/main" id="{F12D40B8-6C68-7737-A223-79D4ED5DAE63}"/>
              </a:ext>
            </a:extLst>
          </p:cNvPr>
          <p:cNvSpPr/>
          <p:nvPr/>
        </p:nvSpPr>
        <p:spPr>
          <a:xfrm>
            <a:off x="491608" y="650853"/>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7" name="四角形: 角を丸くする 6">
            <a:extLst>
              <a:ext uri="{FF2B5EF4-FFF2-40B4-BE49-F238E27FC236}">
                <a16:creationId xmlns:a16="http://schemas.microsoft.com/office/drawing/2014/main" id="{F076AE54-92BF-9171-5B7D-637869078FBA}"/>
              </a:ext>
            </a:extLst>
          </p:cNvPr>
          <p:cNvSpPr/>
          <p:nvPr/>
        </p:nvSpPr>
        <p:spPr>
          <a:xfrm>
            <a:off x="4739590" y="4156134"/>
            <a:ext cx="7064998" cy="2435279"/>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これは最善の対処法ではありません。クラブ会長であるあなたは、自分で調査を行う、または調査委員会などに調査を依頼するなどの適切に対処する責任があります。</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5" name="四角形: 角を丸くする 4">
            <a:extLst>
              <a:ext uri="{FF2B5EF4-FFF2-40B4-BE49-F238E27FC236}">
                <a16:creationId xmlns:a16="http://schemas.microsoft.com/office/drawing/2014/main" id="{6A02B549-55B5-4508-46D9-096BED017701}"/>
              </a:ext>
            </a:extLst>
          </p:cNvPr>
          <p:cNvSpPr/>
          <p:nvPr/>
        </p:nvSpPr>
        <p:spPr>
          <a:xfrm>
            <a:off x="4646362" y="2164176"/>
            <a:ext cx="7064999" cy="15761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この件について先方に話し、このような事が不適切であると指導することを伝える</a:t>
            </a:r>
          </a:p>
        </p:txBody>
      </p:sp>
      <p:sp>
        <p:nvSpPr>
          <p:cNvPr id="8" name="七角形 7">
            <a:extLst>
              <a:ext uri="{FF2B5EF4-FFF2-40B4-BE49-F238E27FC236}">
                <a16:creationId xmlns:a16="http://schemas.microsoft.com/office/drawing/2014/main" id="{E94433D5-72A8-AC4C-627A-6C1F4F2DC239}"/>
              </a:ext>
            </a:extLst>
          </p:cNvPr>
          <p:cNvSpPr/>
          <p:nvPr/>
        </p:nvSpPr>
        <p:spPr>
          <a:xfrm>
            <a:off x="4019663" y="2902051"/>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3" name="乗算記号 2">
            <a:extLst>
              <a:ext uri="{FF2B5EF4-FFF2-40B4-BE49-F238E27FC236}">
                <a16:creationId xmlns:a16="http://schemas.microsoft.com/office/drawing/2014/main" id="{66EDBC70-851E-6B8F-F819-91FEB5787F8F}"/>
              </a:ext>
            </a:extLst>
          </p:cNvPr>
          <p:cNvSpPr/>
          <p:nvPr/>
        </p:nvSpPr>
        <p:spPr>
          <a:xfrm>
            <a:off x="7325282" y="2268771"/>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フローチャート: 端子 3">
            <a:extLst>
              <a:ext uri="{FF2B5EF4-FFF2-40B4-BE49-F238E27FC236}">
                <a16:creationId xmlns:a16="http://schemas.microsoft.com/office/drawing/2014/main" id="{9E8B4E32-B5EA-8242-92D0-22AB25B29169}"/>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63940678"/>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DF304FD-F7F4-D0CF-F723-9AC70B91A453}"/>
            </a:ext>
          </a:extLst>
        </p:cNvPr>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D586815D-BE40-8E3B-9F2F-248D1ED49740}"/>
              </a:ext>
            </a:extLst>
          </p:cNvPr>
          <p:cNvSpPr txBox="1">
            <a:spLocks noGrp="1" noRot="1" noMove="1" noResize="1" noEditPoints="1" noAdjustHandles="1" noChangeArrowheads="1" noChangeShapeType="1"/>
          </p:cNvSpPr>
          <p:nvPr/>
        </p:nvSpPr>
        <p:spPr>
          <a:xfrm>
            <a:off x="189271" y="2061555"/>
            <a:ext cx="11813458" cy="4056611"/>
          </a:xfrm>
          <a:prstGeom prst="rect">
            <a:avLst/>
          </a:prstGeom>
          <a:solidFill>
            <a:schemeClr val="accent1">
              <a:lumMod val="20000"/>
              <a:lumOff val="80000"/>
            </a:schemeClr>
          </a:solidFill>
          <a:ln>
            <a:solidFill>
              <a:schemeClr val="tx1"/>
            </a:solidFill>
          </a:ln>
        </p:spPr>
        <p:txBody>
          <a:bodyPr vert="horz" lIns="91440" tIns="45720" rIns="91440" bIns="45720" rtlCol="0" anchor="ctr">
            <a:noAutofit/>
          </a:bodyPr>
          <a:lstStyle/>
          <a:p>
            <a:pPr>
              <a:lnSpc>
                <a:spcPct val="90000"/>
              </a:lnSpc>
              <a:spcAft>
                <a:spcPts val="600"/>
              </a:spcAft>
            </a:pPr>
            <a:r>
              <a:rPr lang="ja-JP" altLang="en-US" sz="4400" b="1" i="0" dirty="0">
                <a:solidFill>
                  <a:srgbClr val="FF0000"/>
                </a:solidFill>
                <a:effectLst/>
                <a:latin typeface="ＭＳ ゴシック" panose="020B0609070205080204" pitchFamily="49" charset="-128"/>
                <a:ea typeface="ＭＳ ゴシック" panose="020B0609070205080204" pitchFamily="49" charset="-128"/>
              </a:rPr>
              <a:t>・</a:t>
            </a:r>
            <a:r>
              <a:rPr lang="en-US" altLang="ja-JP" sz="4400" b="1" i="0" dirty="0">
                <a:solidFill>
                  <a:srgbClr val="FF0000"/>
                </a:solidFill>
                <a:effectLst/>
                <a:latin typeface="ＭＳ ゴシック" panose="020B0609070205080204" pitchFamily="49" charset="-128"/>
                <a:ea typeface="ＭＳ ゴシック" panose="020B0609070205080204" pitchFamily="49" charset="-128"/>
              </a:rPr>
              <a:t>Risk management</a:t>
            </a:r>
          </a:p>
          <a:p>
            <a:pPr>
              <a:lnSpc>
                <a:spcPct val="90000"/>
              </a:lnSpc>
              <a:spcAft>
                <a:spcPts val="600"/>
              </a:spcAft>
            </a:pPr>
            <a:r>
              <a:rPr lang="ja-JP" altLang="en-US" sz="2400" b="1" dirty="0">
                <a:latin typeface="ＭＳ ゴシック" panose="020B0609070205080204" pitchFamily="49" charset="-128"/>
                <a:ea typeface="ＭＳ ゴシック" panose="020B0609070205080204" pitchFamily="49" charset="-128"/>
              </a:rPr>
              <a:t>将来の危機に備え、予測される危険をどのように回避し、或いはそれによる損害をいかに最小に食い止めるか？</a:t>
            </a:r>
            <a:endParaRPr lang="en-US" altLang="ja-JP" sz="2400" b="1" dirty="0">
              <a:latin typeface="ＭＳ ゴシック" panose="020B0609070205080204" pitchFamily="49" charset="-128"/>
              <a:ea typeface="ＭＳ ゴシック" panose="020B0609070205080204" pitchFamily="49" charset="-128"/>
            </a:endParaRPr>
          </a:p>
          <a:p>
            <a:pPr>
              <a:lnSpc>
                <a:spcPct val="90000"/>
              </a:lnSpc>
              <a:spcAft>
                <a:spcPts val="600"/>
              </a:spcAft>
            </a:pPr>
            <a:endParaRPr lang="en-US" altLang="ja-JP" sz="2400" b="1" dirty="0">
              <a:latin typeface="ＭＳ ゴシック" panose="020B0609070205080204" pitchFamily="49" charset="-128"/>
              <a:ea typeface="ＭＳ ゴシック" panose="020B0609070205080204" pitchFamily="49" charset="-128"/>
            </a:endParaRPr>
          </a:p>
          <a:p>
            <a:pPr>
              <a:lnSpc>
                <a:spcPct val="90000"/>
              </a:lnSpc>
              <a:spcAft>
                <a:spcPts val="600"/>
              </a:spcAft>
            </a:pPr>
            <a:r>
              <a:rPr lang="ja-JP" altLang="en-US" sz="4400" b="1" dirty="0">
                <a:solidFill>
                  <a:srgbClr val="FF0000"/>
                </a:solidFill>
                <a:latin typeface="ＭＳ ゴシック" panose="020B0609070205080204" pitchFamily="49" charset="-128"/>
                <a:ea typeface="ＭＳ ゴシック" panose="020B0609070205080204" pitchFamily="49" charset="-128"/>
              </a:rPr>
              <a:t>・</a:t>
            </a:r>
            <a:r>
              <a:rPr lang="en-US" altLang="ja-JP" sz="4400" b="1" dirty="0">
                <a:solidFill>
                  <a:srgbClr val="FF0000"/>
                </a:solidFill>
                <a:latin typeface="ＭＳ ゴシック" panose="020B0609070205080204" pitchFamily="49" charset="-128"/>
                <a:ea typeface="ＭＳ ゴシック" panose="020B0609070205080204" pitchFamily="49" charset="-128"/>
              </a:rPr>
              <a:t>Crisis</a:t>
            </a:r>
            <a:r>
              <a:rPr lang="ja-JP" altLang="en-US" sz="4400" b="1" dirty="0">
                <a:solidFill>
                  <a:srgbClr val="FF0000"/>
                </a:solidFill>
                <a:latin typeface="ＭＳ ゴシック" panose="020B0609070205080204" pitchFamily="49" charset="-128"/>
                <a:ea typeface="ＭＳ ゴシック" panose="020B0609070205080204" pitchFamily="49" charset="-128"/>
              </a:rPr>
              <a:t>　</a:t>
            </a:r>
            <a:r>
              <a:rPr lang="en-US" altLang="ja-JP" sz="4400" b="1" dirty="0">
                <a:solidFill>
                  <a:srgbClr val="FF0000"/>
                </a:solidFill>
                <a:latin typeface="ＭＳ ゴシック" panose="020B0609070205080204" pitchFamily="49" charset="-128"/>
                <a:ea typeface="ＭＳ ゴシック" panose="020B0609070205080204" pitchFamily="49" charset="-128"/>
              </a:rPr>
              <a:t>management</a:t>
            </a:r>
            <a:r>
              <a:rPr lang="ja-JP" altLang="en-US" sz="4400" b="1" dirty="0">
                <a:solidFill>
                  <a:srgbClr val="FF0000"/>
                </a:solidFill>
                <a:latin typeface="ＭＳ ゴシック" panose="020B0609070205080204" pitchFamily="49" charset="-128"/>
                <a:ea typeface="ＭＳ ゴシック" panose="020B0609070205080204" pitchFamily="49" charset="-128"/>
              </a:rPr>
              <a:t>　</a:t>
            </a:r>
            <a:endParaRPr lang="en-US" altLang="ja-JP" sz="4400" b="1" dirty="0">
              <a:solidFill>
                <a:srgbClr val="FF0000"/>
              </a:solidFill>
              <a:latin typeface="ＭＳ ゴシック" panose="020B0609070205080204" pitchFamily="49" charset="-128"/>
              <a:ea typeface="ＭＳ ゴシック" panose="020B0609070205080204" pitchFamily="49" charset="-128"/>
            </a:endParaRPr>
          </a:p>
          <a:p>
            <a:pPr>
              <a:lnSpc>
                <a:spcPct val="90000"/>
              </a:lnSpc>
              <a:spcAft>
                <a:spcPts val="600"/>
              </a:spcAft>
            </a:pPr>
            <a:r>
              <a:rPr lang="ja-JP" altLang="en-US" sz="2400" b="1" dirty="0">
                <a:latin typeface="ＭＳ ゴシック" panose="020B0609070205080204" pitchFamily="49" charset="-128"/>
                <a:ea typeface="ＭＳ ゴシック" panose="020B0609070205080204" pitchFamily="49" charset="-128"/>
              </a:rPr>
              <a:t>天災のように、突発的に危機が発生したとき、そのように対処し、それを克服するか？</a:t>
            </a:r>
            <a:endParaRPr lang="en-US" altLang="ja-JP" sz="2400" b="1" dirty="0">
              <a:latin typeface="ＭＳ ゴシック" panose="020B0609070205080204" pitchFamily="49" charset="-128"/>
              <a:ea typeface="ＭＳ ゴシック" panose="020B0609070205080204" pitchFamily="49" charset="-128"/>
            </a:endParaRPr>
          </a:p>
          <a:p>
            <a:pPr>
              <a:lnSpc>
                <a:spcPct val="90000"/>
              </a:lnSpc>
              <a:spcAft>
                <a:spcPts val="600"/>
              </a:spcAft>
            </a:pPr>
            <a:endParaRPr lang="en-US" altLang="ja-JP" sz="2400" b="1" dirty="0">
              <a:highlight>
                <a:srgbClr val="FFFFFF"/>
              </a:highlight>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0895240-7789-165F-C6D2-E30472B837D3}"/>
              </a:ext>
            </a:extLst>
          </p:cNvPr>
          <p:cNvSpPr/>
          <p:nvPr/>
        </p:nvSpPr>
        <p:spPr>
          <a:xfrm>
            <a:off x="3028603" y="1058565"/>
            <a:ext cx="5802284" cy="80677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a:t>危機管理とは何か？</a:t>
            </a:r>
          </a:p>
        </p:txBody>
      </p:sp>
      <p:sp>
        <p:nvSpPr>
          <p:cNvPr id="3" name="フローチャート: 端子 2">
            <a:extLst>
              <a:ext uri="{FF2B5EF4-FFF2-40B4-BE49-F238E27FC236}">
                <a16:creationId xmlns:a16="http://schemas.microsoft.com/office/drawing/2014/main" id="{F91F1478-9D5B-A2F1-5DD8-7CB895C47E37}"/>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030920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231235" y="864524"/>
            <a:ext cx="3908482" cy="5892734"/>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lang="ja-JP" altLang="en-US" dirty="0">
                <a:latin typeface="BIZ UDPゴシック" panose="020B0400000000000000" pitchFamily="50" charset="-128"/>
                <a:ea typeface="BIZ UDPゴシック" panose="020B0400000000000000" pitchFamily="50" charset="-128"/>
              </a:rPr>
              <a:t>ある男性会員が、クラブで初の女性会員の入会に反対し、女性が入るくらいなら、自分は退会すると言っております。</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kumimoji="1" lang="ja-JP" altLang="en-US" dirty="0">
                <a:latin typeface="BIZ UDPゴシック" panose="020B0400000000000000" pitchFamily="50" charset="-128"/>
                <a:ea typeface="BIZ UDPゴシック" panose="020B0400000000000000" pitchFamily="50" charset="-128"/>
              </a:rPr>
              <a:t>この女性が入会後、例会でこの男性は、女性会員との握手を拒み、一言も口を利こうとはしません。さらに、この女性が入会したことにより、クラブの評判が下がったと言いだし、女性会員が卓話した際は、その内容について批判的なコメントを述べました。</a:t>
            </a:r>
            <a:endParaRPr kumimoji="1" lang="en-US" altLang="ja-JP" dirty="0">
              <a:latin typeface="BIZ UDPゴシック" panose="020B0400000000000000" pitchFamily="50" charset="-128"/>
              <a:ea typeface="BIZ UDPゴシック" panose="020B0400000000000000" pitchFamily="50" charset="-128"/>
            </a:endParaRPr>
          </a:p>
          <a:p>
            <a:pPr>
              <a:lnSpc>
                <a:spcPct val="150000"/>
              </a:lnSpc>
            </a:pPr>
            <a:r>
              <a:rPr kumimoji="1" lang="ja-JP" altLang="en-US" dirty="0">
                <a:latin typeface="BIZ UDPゴシック" panose="020B0400000000000000" pitchFamily="50" charset="-128"/>
                <a:ea typeface="BIZ UDPゴシック" panose="020B0400000000000000" pitchFamily="50" charset="-128"/>
              </a:rPr>
              <a:t>このクラブの会員であるあなたは、どうしますか？</a:t>
            </a: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5078230" y="713617"/>
            <a:ext cx="6676491"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クラブ会長と話し、この男性会員がクラブの雰囲気を険悪にしていることを伝える。</a:t>
            </a:r>
          </a:p>
        </p:txBody>
      </p:sp>
      <p:sp>
        <p:nvSpPr>
          <p:cNvPr id="8" name="四角形: 角を丸くする 7">
            <a:extLst>
              <a:ext uri="{FF2B5EF4-FFF2-40B4-BE49-F238E27FC236}">
                <a16:creationId xmlns:a16="http://schemas.microsoft.com/office/drawing/2014/main" id="{88859547-3F58-0B52-BC45-90073F06CA29}"/>
              </a:ext>
            </a:extLst>
          </p:cNvPr>
          <p:cNvSpPr/>
          <p:nvPr/>
        </p:nvSpPr>
        <p:spPr>
          <a:xfrm>
            <a:off x="5078230" y="2583880"/>
            <a:ext cx="6676491"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男性会員に対して、そのコメントは不適切であり、女性会員の入会に自分は賛成であると伝える。</a:t>
            </a:r>
            <a:endPar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四角形: 角を丸くする 10">
            <a:extLst>
              <a:ext uri="{FF2B5EF4-FFF2-40B4-BE49-F238E27FC236}">
                <a16:creationId xmlns:a16="http://schemas.microsoft.com/office/drawing/2014/main" id="{12E03A15-D44C-9EFD-E0A3-46A6047DB023}"/>
              </a:ext>
            </a:extLst>
          </p:cNvPr>
          <p:cNvSpPr/>
          <p:nvPr/>
        </p:nvSpPr>
        <p:spPr>
          <a:xfrm>
            <a:off x="5078230" y="4440937"/>
            <a:ext cx="6676491" cy="15761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何もしない。このような状況に介入するのは、クラブ会長、幹事、理事会の仕事である。</a:t>
            </a:r>
            <a:endPar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七角形 3">
            <a:extLst>
              <a:ext uri="{FF2B5EF4-FFF2-40B4-BE49-F238E27FC236}">
                <a16:creationId xmlns:a16="http://schemas.microsoft.com/office/drawing/2014/main" id="{BFA10A92-60C1-3592-AD16-46359A9DBEBD}"/>
              </a:ext>
            </a:extLst>
          </p:cNvPr>
          <p:cNvSpPr/>
          <p:nvPr/>
        </p:nvSpPr>
        <p:spPr>
          <a:xfrm>
            <a:off x="4299452" y="1102060"/>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5" name="七角形 4">
            <a:extLst>
              <a:ext uri="{FF2B5EF4-FFF2-40B4-BE49-F238E27FC236}">
                <a16:creationId xmlns:a16="http://schemas.microsoft.com/office/drawing/2014/main" id="{D98D0BB1-FCEB-2F90-DE8C-A16985BCB4F5}"/>
              </a:ext>
            </a:extLst>
          </p:cNvPr>
          <p:cNvSpPr/>
          <p:nvPr/>
        </p:nvSpPr>
        <p:spPr>
          <a:xfrm>
            <a:off x="4232854" y="3015519"/>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16" name="七角形 15">
            <a:extLst>
              <a:ext uri="{FF2B5EF4-FFF2-40B4-BE49-F238E27FC236}">
                <a16:creationId xmlns:a16="http://schemas.microsoft.com/office/drawing/2014/main" id="{81229259-7DA3-602D-2A03-66BFB1416763}"/>
              </a:ext>
            </a:extLst>
          </p:cNvPr>
          <p:cNvSpPr/>
          <p:nvPr/>
        </p:nvSpPr>
        <p:spPr>
          <a:xfrm>
            <a:off x="4345499" y="4965516"/>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2" name="フローチャート: 端子 1">
            <a:extLst>
              <a:ext uri="{FF2B5EF4-FFF2-40B4-BE49-F238E27FC236}">
                <a16:creationId xmlns:a16="http://schemas.microsoft.com/office/drawing/2014/main" id="{85DC25EC-4D6A-E771-22F7-5D071F88BFCC}"/>
              </a:ext>
            </a:extLst>
          </p:cNvPr>
          <p:cNvSpPr/>
          <p:nvPr/>
        </p:nvSpPr>
        <p:spPr>
          <a:xfrm rot="10800000" flipV="1">
            <a:off x="231235" y="133993"/>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909440586"/>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314038" y="2176412"/>
            <a:ext cx="3558960" cy="4681588"/>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ある男性会員が、クラブで初の女性会員の入会に反対し、女性が入るくらいなら、自分は退会すると言っております。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女性が入会後、例会でこの男性は、女性会員との握手を拒み、一言も口を利こうとはしません。さらに、この女性が入会したことにより、クラブの評判が下がったと言いだし、女性会員が卓話した際は、その内容について批判的なコメントを述べました。</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このクラブの会員であるあなたは、どうしますか？</a:t>
            </a: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4646362" y="2176412"/>
            <a:ext cx="7064999"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クラブ会長と話し、この男性会員がクラブの雰囲気を険悪にしていることを伝える。</a:t>
            </a:r>
          </a:p>
        </p:txBody>
      </p:sp>
      <p:sp>
        <p:nvSpPr>
          <p:cNvPr id="4" name="七角形 3">
            <a:extLst>
              <a:ext uri="{FF2B5EF4-FFF2-40B4-BE49-F238E27FC236}">
                <a16:creationId xmlns:a16="http://schemas.microsoft.com/office/drawing/2014/main" id="{BFA10A92-60C1-3592-AD16-46359A9DBEBD}"/>
              </a:ext>
            </a:extLst>
          </p:cNvPr>
          <p:cNvSpPr/>
          <p:nvPr/>
        </p:nvSpPr>
        <p:spPr>
          <a:xfrm>
            <a:off x="3996205" y="2565038"/>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2" name="四角形: 角を丸くする 1">
            <a:extLst>
              <a:ext uri="{FF2B5EF4-FFF2-40B4-BE49-F238E27FC236}">
                <a16:creationId xmlns:a16="http://schemas.microsoft.com/office/drawing/2014/main" id="{0132D230-29CB-36DB-6AF4-71318CED499F}"/>
              </a:ext>
            </a:extLst>
          </p:cNvPr>
          <p:cNvSpPr/>
          <p:nvPr/>
        </p:nvSpPr>
        <p:spPr>
          <a:xfrm>
            <a:off x="200239" y="682373"/>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3" name="四角形: 角を丸くする 2">
            <a:extLst>
              <a:ext uri="{FF2B5EF4-FFF2-40B4-BE49-F238E27FC236}">
                <a16:creationId xmlns:a16="http://schemas.microsoft.com/office/drawing/2014/main" id="{2F9BA1AD-3B7D-F913-0CA3-835DAB3539D1}"/>
              </a:ext>
            </a:extLst>
          </p:cNvPr>
          <p:cNvSpPr/>
          <p:nvPr/>
        </p:nvSpPr>
        <p:spPr>
          <a:xfrm>
            <a:off x="4646362" y="3831957"/>
            <a:ext cx="7064998" cy="2742329"/>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これは最善の対処法ではありません。</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不適切な言動に賛同できないという意思表示をするのは大切ですが、こお男性と直接対話するのがよいでしょう。対話した後にも同じ態度が続くようであれば、会長に相談しましょう。</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7" name="乗算記号 6">
            <a:extLst>
              <a:ext uri="{FF2B5EF4-FFF2-40B4-BE49-F238E27FC236}">
                <a16:creationId xmlns:a16="http://schemas.microsoft.com/office/drawing/2014/main" id="{43D80F88-92DF-B051-5ECE-39D8B63F684D}"/>
              </a:ext>
            </a:extLst>
          </p:cNvPr>
          <p:cNvSpPr/>
          <p:nvPr/>
        </p:nvSpPr>
        <p:spPr>
          <a:xfrm>
            <a:off x="7388403" y="2163312"/>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フローチャート: 端子 4">
            <a:extLst>
              <a:ext uri="{FF2B5EF4-FFF2-40B4-BE49-F238E27FC236}">
                <a16:creationId xmlns:a16="http://schemas.microsoft.com/office/drawing/2014/main" id="{779BBF81-DCA0-A5DF-B800-953A724FBE15}"/>
              </a:ext>
            </a:extLst>
          </p:cNvPr>
          <p:cNvSpPr/>
          <p:nvPr/>
        </p:nvSpPr>
        <p:spPr>
          <a:xfrm rot="10800000" flipV="1">
            <a:off x="200239" y="71088"/>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735836928"/>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88859547-3F58-0B52-BC45-90073F06CA29}"/>
              </a:ext>
            </a:extLst>
          </p:cNvPr>
          <p:cNvSpPr/>
          <p:nvPr/>
        </p:nvSpPr>
        <p:spPr>
          <a:xfrm>
            <a:off x="4599737" y="1950243"/>
            <a:ext cx="7064999" cy="130420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男性会員に対して、そのコメントは不適切であり、女性会員の入会に自分は賛成であると伝える。</a:t>
            </a:r>
            <a:endPar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 name="七角形 4">
            <a:extLst>
              <a:ext uri="{FF2B5EF4-FFF2-40B4-BE49-F238E27FC236}">
                <a16:creationId xmlns:a16="http://schemas.microsoft.com/office/drawing/2014/main" id="{D98D0BB1-FCEB-2F90-DE8C-A16985BCB4F5}"/>
              </a:ext>
            </a:extLst>
          </p:cNvPr>
          <p:cNvSpPr/>
          <p:nvPr/>
        </p:nvSpPr>
        <p:spPr>
          <a:xfrm>
            <a:off x="3954804" y="2401887"/>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2" name="四角形: 角を丸くする 1">
            <a:extLst>
              <a:ext uri="{FF2B5EF4-FFF2-40B4-BE49-F238E27FC236}">
                <a16:creationId xmlns:a16="http://schemas.microsoft.com/office/drawing/2014/main" id="{55AB807C-7548-49E4-9B6E-4C91D10E85C1}"/>
              </a:ext>
            </a:extLst>
          </p:cNvPr>
          <p:cNvSpPr/>
          <p:nvPr/>
        </p:nvSpPr>
        <p:spPr>
          <a:xfrm>
            <a:off x="202641" y="666826"/>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3" name="四角形: 角を丸くする 2">
            <a:extLst>
              <a:ext uri="{FF2B5EF4-FFF2-40B4-BE49-F238E27FC236}">
                <a16:creationId xmlns:a16="http://schemas.microsoft.com/office/drawing/2014/main" id="{E99E8D89-0F2D-F245-E536-E14DDEA50806}"/>
              </a:ext>
            </a:extLst>
          </p:cNvPr>
          <p:cNvSpPr/>
          <p:nvPr/>
        </p:nvSpPr>
        <p:spPr>
          <a:xfrm>
            <a:off x="231235" y="1950243"/>
            <a:ext cx="3558960" cy="480701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ある男性会員が、クラブで初の女性会員の入会に反対し、女性が入るくらいなら、自分は退会すると言っております。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女性が入会後、例会でこの男性は、女性会員との握手を拒み、一言も口を利こうとはしません。さらに、この女性が入会したことにより、クラブの評判が下がったと言いだし、女性会員が卓話した際は、その内容について批判的なコメントを述べました。</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このクラブの会員であるあなたは、どうしますか？</a:t>
            </a:r>
          </a:p>
        </p:txBody>
      </p:sp>
      <p:sp>
        <p:nvSpPr>
          <p:cNvPr id="7" name="四角形: 角を丸くする 6">
            <a:extLst>
              <a:ext uri="{FF2B5EF4-FFF2-40B4-BE49-F238E27FC236}">
                <a16:creationId xmlns:a16="http://schemas.microsoft.com/office/drawing/2014/main" id="{54BD4E3E-E607-7494-F7FF-D6471163651C}"/>
              </a:ext>
            </a:extLst>
          </p:cNvPr>
          <p:cNvSpPr/>
          <p:nvPr/>
        </p:nvSpPr>
        <p:spPr>
          <a:xfrm>
            <a:off x="4646363" y="3539274"/>
            <a:ext cx="7064998" cy="3111285"/>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これが最善の対処法といえます。</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まずは本人と直接対応するのが最善です。</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コメントが不適切であることを指摘した上で、なぜそのようなコメントをしたのかを尋ね、それが不適切であることを指摘しましょう。</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9" name="円: 塗りつぶしなし 8">
            <a:extLst>
              <a:ext uri="{FF2B5EF4-FFF2-40B4-BE49-F238E27FC236}">
                <a16:creationId xmlns:a16="http://schemas.microsoft.com/office/drawing/2014/main" id="{E2AB46FF-F7D2-3920-5EBC-F9BD596FD142}"/>
              </a:ext>
            </a:extLst>
          </p:cNvPr>
          <p:cNvSpPr/>
          <p:nvPr/>
        </p:nvSpPr>
        <p:spPr>
          <a:xfrm>
            <a:off x="7545639" y="2078764"/>
            <a:ext cx="1173193" cy="1173193"/>
          </a:xfrm>
          <a:prstGeom prst="donu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 name="フローチャート: 端子 3">
            <a:extLst>
              <a:ext uri="{FF2B5EF4-FFF2-40B4-BE49-F238E27FC236}">
                <a16:creationId xmlns:a16="http://schemas.microsoft.com/office/drawing/2014/main" id="{18755B4E-5BC1-4BD5-9F63-8888E7A5EAC1}"/>
              </a:ext>
            </a:extLst>
          </p:cNvPr>
          <p:cNvSpPr/>
          <p:nvPr/>
        </p:nvSpPr>
        <p:spPr>
          <a:xfrm rot="10800000" flipV="1">
            <a:off x="202641" y="100742"/>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581154704"/>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11" name="四角形: 角を丸くする 10">
            <a:extLst>
              <a:ext uri="{FF2B5EF4-FFF2-40B4-BE49-F238E27FC236}">
                <a16:creationId xmlns:a16="http://schemas.microsoft.com/office/drawing/2014/main" id="{12E03A15-D44C-9EFD-E0A3-46A6047DB023}"/>
              </a:ext>
            </a:extLst>
          </p:cNvPr>
          <p:cNvSpPr/>
          <p:nvPr/>
        </p:nvSpPr>
        <p:spPr>
          <a:xfrm>
            <a:off x="4546611" y="2766502"/>
            <a:ext cx="7064999" cy="15761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何もしない。このような状況に介入するのは、クラブ会長、幹事、理事会の仕事である。</a:t>
            </a:r>
            <a:endPar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 name="七角形 15">
            <a:extLst>
              <a:ext uri="{FF2B5EF4-FFF2-40B4-BE49-F238E27FC236}">
                <a16:creationId xmlns:a16="http://schemas.microsoft.com/office/drawing/2014/main" id="{81229259-7DA3-602D-2A03-66BFB1416763}"/>
              </a:ext>
            </a:extLst>
          </p:cNvPr>
          <p:cNvSpPr/>
          <p:nvPr/>
        </p:nvSpPr>
        <p:spPr>
          <a:xfrm>
            <a:off x="3904928" y="3429000"/>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2" name="四角形: 角を丸くする 1">
            <a:extLst>
              <a:ext uri="{FF2B5EF4-FFF2-40B4-BE49-F238E27FC236}">
                <a16:creationId xmlns:a16="http://schemas.microsoft.com/office/drawing/2014/main" id="{5D97C4FC-474C-0DEF-8C5F-BF1ED5C7334E}"/>
              </a:ext>
            </a:extLst>
          </p:cNvPr>
          <p:cNvSpPr/>
          <p:nvPr/>
        </p:nvSpPr>
        <p:spPr>
          <a:xfrm>
            <a:off x="340439" y="862508"/>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3" name="四角形: 角を丸くする 2">
            <a:extLst>
              <a:ext uri="{FF2B5EF4-FFF2-40B4-BE49-F238E27FC236}">
                <a16:creationId xmlns:a16="http://schemas.microsoft.com/office/drawing/2014/main" id="{7C4C7B1B-A558-A5F8-1303-8CDE58D56BC2}"/>
              </a:ext>
            </a:extLst>
          </p:cNvPr>
          <p:cNvSpPr/>
          <p:nvPr/>
        </p:nvSpPr>
        <p:spPr>
          <a:xfrm>
            <a:off x="231235" y="2128058"/>
            <a:ext cx="3558960" cy="4629200"/>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ある男性会員が、クラブで初の女性会員の入会に反対し、女性が入るくらいなら、自分は退会すると言っております。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女性が入会後、例会でこの男性は、女性会員との握手を拒み、一言も口を利こうとはしません。さらに、この女性が入会したことにより、クラブの評判が下がったと言いだし、女性会員が卓話した際は、その内容について批判的なコメントを述べました。</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このクラブの会員であるあなたは、どうしますか？</a:t>
            </a:r>
          </a:p>
        </p:txBody>
      </p:sp>
      <p:sp>
        <p:nvSpPr>
          <p:cNvPr id="7" name="乗算記号 6">
            <a:extLst>
              <a:ext uri="{FF2B5EF4-FFF2-40B4-BE49-F238E27FC236}">
                <a16:creationId xmlns:a16="http://schemas.microsoft.com/office/drawing/2014/main" id="{DB7E0A59-6757-90C3-66B6-673A639B2884}"/>
              </a:ext>
            </a:extLst>
          </p:cNvPr>
          <p:cNvSpPr/>
          <p:nvPr/>
        </p:nvSpPr>
        <p:spPr>
          <a:xfrm>
            <a:off x="7427009" y="2902455"/>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D5970C60-518E-AC83-DA4B-FFAE4C27ABF1}"/>
              </a:ext>
            </a:extLst>
          </p:cNvPr>
          <p:cNvSpPr/>
          <p:nvPr/>
        </p:nvSpPr>
        <p:spPr>
          <a:xfrm>
            <a:off x="4546612" y="4918541"/>
            <a:ext cx="7064998" cy="1576108"/>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a:t>
            </a:r>
            <a:r>
              <a:rPr lang="ja-JP" altLang="en-US" sz="2400" dirty="0">
                <a:latin typeface="BIZ UDPゴシック" panose="020B0400000000000000" pitchFamily="50" charset="-128"/>
                <a:ea typeface="BIZ UDPゴシック" panose="020B0400000000000000" pitchFamily="50" charset="-128"/>
              </a:rPr>
              <a:t>は</a:t>
            </a:r>
            <a:r>
              <a:rPr kumimoji="1" lang="ja-JP" altLang="en-US" sz="2400" dirty="0">
                <a:latin typeface="BIZ UDPゴシック" panose="020B0400000000000000" pitchFamily="50" charset="-128"/>
                <a:ea typeface="BIZ UDPゴシック" panose="020B0400000000000000" pitchFamily="50" charset="-128"/>
              </a:rPr>
              <a:t>最善の対処法ではありません。</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lang="ja-JP" altLang="en-US" sz="2400" dirty="0">
                <a:latin typeface="BIZ UDPゴシック" panose="020B0400000000000000" pitchFamily="50" charset="-128"/>
                <a:ea typeface="BIZ UDPゴシック" panose="020B0400000000000000" pitchFamily="50" charset="-128"/>
              </a:rPr>
              <a:t>ハラスメントのない環境づくりは、会員の責務です。</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4" name="フローチャート: 端子 3">
            <a:extLst>
              <a:ext uri="{FF2B5EF4-FFF2-40B4-BE49-F238E27FC236}">
                <a16:creationId xmlns:a16="http://schemas.microsoft.com/office/drawing/2014/main" id="{E83BA675-D1C0-B83B-B3FE-53A97A86072B}"/>
              </a:ext>
            </a:extLst>
          </p:cNvPr>
          <p:cNvSpPr/>
          <p:nvPr/>
        </p:nvSpPr>
        <p:spPr>
          <a:xfrm rot="10800000" flipV="1">
            <a:off x="4542" y="167702"/>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078530648"/>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308511" y="1077133"/>
            <a:ext cx="3558960" cy="5483860"/>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あなたのクラブでは、例会に他クラブの女性会員を招き、プロジェクトの説明をしてもらうことになりました。</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卓話の間、あなたと同じテーブルの男性会員の一人が、この女性を見下すような発言をし、卓話の内容がくだらないと述べました。</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発言を慎むよう会長から言われた男性会員は、自分の席でブツブツと話し始め、他の会員の集中を妨げています。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気分を害した女性会員は、卓話を早めに切り上げてしまいました。</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あなたなら、どうしますか？</a:t>
            </a:r>
            <a:endParaRPr lang="en-US" altLang="ja-JP" dirty="0">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4792031" y="1077132"/>
            <a:ext cx="7064999" cy="17203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卓話を集中して聞きたいから静かにするよう求め、卓話を行う人を尊重するべきであることを伝える。</a:t>
            </a:r>
            <a:endPar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50000"/>
              </a:lnSpc>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卓話を聞きたくないようなら退出するよう求める。</a:t>
            </a:r>
            <a:endPar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 name="四角形: 角を丸くする 7">
            <a:extLst>
              <a:ext uri="{FF2B5EF4-FFF2-40B4-BE49-F238E27FC236}">
                <a16:creationId xmlns:a16="http://schemas.microsoft.com/office/drawing/2014/main" id="{88859547-3F58-0B52-BC45-90073F06CA29}"/>
              </a:ext>
            </a:extLst>
          </p:cNvPr>
          <p:cNvSpPr/>
          <p:nvPr/>
        </p:nvSpPr>
        <p:spPr>
          <a:xfrm>
            <a:off x="4792032" y="2999178"/>
            <a:ext cx="7064998" cy="134995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何もしない。このような言動に対して指導を行うのはクラブ会長の役割である。</a:t>
            </a:r>
          </a:p>
        </p:txBody>
      </p:sp>
      <p:sp>
        <p:nvSpPr>
          <p:cNvPr id="11" name="四角形: 角を丸くする 10">
            <a:extLst>
              <a:ext uri="{FF2B5EF4-FFF2-40B4-BE49-F238E27FC236}">
                <a16:creationId xmlns:a16="http://schemas.microsoft.com/office/drawing/2014/main" id="{12E03A15-D44C-9EFD-E0A3-46A6047DB023}"/>
              </a:ext>
            </a:extLst>
          </p:cNvPr>
          <p:cNvSpPr/>
          <p:nvPr/>
        </p:nvSpPr>
        <p:spPr>
          <a:xfrm>
            <a:off x="4856401" y="4721628"/>
            <a:ext cx="7064998" cy="18393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卓話が終わった後で、そのような言動は規律を乱し、卓話をする人にとって無礼であると男性に伝える。卓話のどのような点に問題があるかのかを尋ね、もっと適切な形で対処すべきであったことを伝える。</a:t>
            </a:r>
          </a:p>
        </p:txBody>
      </p:sp>
      <p:sp>
        <p:nvSpPr>
          <p:cNvPr id="4" name="七角形 3">
            <a:extLst>
              <a:ext uri="{FF2B5EF4-FFF2-40B4-BE49-F238E27FC236}">
                <a16:creationId xmlns:a16="http://schemas.microsoft.com/office/drawing/2014/main" id="{BFA10A92-60C1-3592-AD16-46359A9DBEBD}"/>
              </a:ext>
            </a:extLst>
          </p:cNvPr>
          <p:cNvSpPr/>
          <p:nvPr/>
        </p:nvSpPr>
        <p:spPr>
          <a:xfrm>
            <a:off x="4040155" y="1647466"/>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5" name="七角形 4">
            <a:extLst>
              <a:ext uri="{FF2B5EF4-FFF2-40B4-BE49-F238E27FC236}">
                <a16:creationId xmlns:a16="http://schemas.microsoft.com/office/drawing/2014/main" id="{D98D0BB1-FCEB-2F90-DE8C-A16985BCB4F5}"/>
              </a:ext>
            </a:extLst>
          </p:cNvPr>
          <p:cNvSpPr/>
          <p:nvPr/>
        </p:nvSpPr>
        <p:spPr>
          <a:xfrm>
            <a:off x="4066275" y="3410678"/>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16" name="七角形 15">
            <a:extLst>
              <a:ext uri="{FF2B5EF4-FFF2-40B4-BE49-F238E27FC236}">
                <a16:creationId xmlns:a16="http://schemas.microsoft.com/office/drawing/2014/main" id="{81229259-7DA3-602D-2A03-66BFB1416763}"/>
              </a:ext>
            </a:extLst>
          </p:cNvPr>
          <p:cNvSpPr/>
          <p:nvPr/>
        </p:nvSpPr>
        <p:spPr>
          <a:xfrm>
            <a:off x="4066275" y="5173890"/>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2" name="フローチャート: 端子 1">
            <a:extLst>
              <a:ext uri="{FF2B5EF4-FFF2-40B4-BE49-F238E27FC236}">
                <a16:creationId xmlns:a16="http://schemas.microsoft.com/office/drawing/2014/main" id="{79B979E9-5B48-77A5-077C-0BCC353A656A}"/>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034092477"/>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208161" y="2064010"/>
            <a:ext cx="4051631" cy="455847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あなたのクラブでは、例会に他クラブの女性会員を招き、プロジェクトの説明をしてもらうことになりました。</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卓話の間、あなたと同じテーブルの男性会員の一人が、この女性を見下すような発言をし、卓話の内容がくだらないと述べました。</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発言を慎むよう会長から言われた男性会員は、自分の席でブツブツと話し始め、他の会員の集中を妨げています。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気分を害した女性会員は、卓話を早めに切り上げてしまいました。</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あなたなら、どうしますか？</a:t>
            </a:r>
            <a:endParaRPr lang="en-US" altLang="ja-JP" dirty="0">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4957974" y="2256280"/>
            <a:ext cx="7064999" cy="17203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卓話を集中して聞きたいから静かにするよう求め、卓話を行う人を尊重するべきであることを伝える。</a:t>
            </a:r>
            <a:endParaRPr lang="en-US" altLang="ja-JP" sz="20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lnSpc>
                <a:spcPct val="150000"/>
              </a:lnSpc>
            </a:pPr>
            <a:r>
              <a:rPr lang="ja-JP" altLang="en-US" sz="2000" kern="100" dirty="0">
                <a:latin typeface="BIZ UDPゴシック" panose="020B0400000000000000" pitchFamily="50" charset="-128"/>
                <a:ea typeface="BIZ UDPゴシック" panose="020B0400000000000000" pitchFamily="50" charset="-128"/>
                <a:cs typeface="Times New Roman" panose="02020603050405020304" pitchFamily="18" charset="0"/>
              </a:rPr>
              <a:t>卓話を聞きたくないようなら退出するよう求める。</a:t>
            </a:r>
            <a:endPar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七角形 3">
            <a:extLst>
              <a:ext uri="{FF2B5EF4-FFF2-40B4-BE49-F238E27FC236}">
                <a16:creationId xmlns:a16="http://schemas.microsoft.com/office/drawing/2014/main" id="{BFA10A92-60C1-3592-AD16-46359A9DBEBD}"/>
              </a:ext>
            </a:extLst>
          </p:cNvPr>
          <p:cNvSpPr/>
          <p:nvPr/>
        </p:nvSpPr>
        <p:spPr>
          <a:xfrm>
            <a:off x="4306198" y="2949326"/>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2" name="四角形: 角を丸くする 1">
            <a:extLst>
              <a:ext uri="{FF2B5EF4-FFF2-40B4-BE49-F238E27FC236}">
                <a16:creationId xmlns:a16="http://schemas.microsoft.com/office/drawing/2014/main" id="{EE3672BA-FA60-81FC-1982-65BFF3BC7C6A}"/>
              </a:ext>
            </a:extLst>
          </p:cNvPr>
          <p:cNvSpPr/>
          <p:nvPr/>
        </p:nvSpPr>
        <p:spPr>
          <a:xfrm>
            <a:off x="340439" y="693651"/>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3" name="四角形: 角を丸くする 2">
            <a:extLst>
              <a:ext uri="{FF2B5EF4-FFF2-40B4-BE49-F238E27FC236}">
                <a16:creationId xmlns:a16="http://schemas.microsoft.com/office/drawing/2014/main" id="{8E6E024B-CB93-75B0-8577-B099DB822AC6}"/>
              </a:ext>
            </a:extLst>
          </p:cNvPr>
          <p:cNvSpPr/>
          <p:nvPr/>
        </p:nvSpPr>
        <p:spPr>
          <a:xfrm>
            <a:off x="4957974" y="4167278"/>
            <a:ext cx="7064998" cy="2310271"/>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これは最善の対処法ではありません。</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lang="ja-JP" altLang="en-US" sz="2400" dirty="0">
                <a:latin typeface="BIZ UDPゴシック" panose="020B0400000000000000" pitchFamily="50" charset="-128"/>
                <a:ea typeface="BIZ UDPゴシック" panose="020B0400000000000000" pitchFamily="50" charset="-128"/>
              </a:rPr>
              <a:t>何もしないより良いかもしれませんが、卓話を中断してしまう可能性があります。</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7" name="乗算記号 6">
            <a:extLst>
              <a:ext uri="{FF2B5EF4-FFF2-40B4-BE49-F238E27FC236}">
                <a16:creationId xmlns:a16="http://schemas.microsoft.com/office/drawing/2014/main" id="{80930B7C-5AA6-D47A-7D68-4B8E3B1CF185}"/>
              </a:ext>
            </a:extLst>
          </p:cNvPr>
          <p:cNvSpPr/>
          <p:nvPr/>
        </p:nvSpPr>
        <p:spPr>
          <a:xfrm>
            <a:off x="7489282" y="2560699"/>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フローチャート: 端子 4">
            <a:extLst>
              <a:ext uri="{FF2B5EF4-FFF2-40B4-BE49-F238E27FC236}">
                <a16:creationId xmlns:a16="http://schemas.microsoft.com/office/drawing/2014/main" id="{EE774BB7-8F12-1BE6-8067-AF6F0505FC33}"/>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573873584"/>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88859547-3F58-0B52-BC45-90073F06CA29}"/>
              </a:ext>
            </a:extLst>
          </p:cNvPr>
          <p:cNvSpPr/>
          <p:nvPr/>
        </p:nvSpPr>
        <p:spPr>
          <a:xfrm>
            <a:off x="5207653" y="2628758"/>
            <a:ext cx="6441092" cy="134995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何もしない。このような言動に対して指導を行うのはクラブ会長の役割である。</a:t>
            </a:r>
          </a:p>
        </p:txBody>
      </p:sp>
      <p:sp>
        <p:nvSpPr>
          <p:cNvPr id="5" name="七角形 4">
            <a:extLst>
              <a:ext uri="{FF2B5EF4-FFF2-40B4-BE49-F238E27FC236}">
                <a16:creationId xmlns:a16="http://schemas.microsoft.com/office/drawing/2014/main" id="{D98D0BB1-FCEB-2F90-DE8C-A16985BCB4F5}"/>
              </a:ext>
            </a:extLst>
          </p:cNvPr>
          <p:cNvSpPr/>
          <p:nvPr/>
        </p:nvSpPr>
        <p:spPr>
          <a:xfrm>
            <a:off x="4602420" y="3136436"/>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2" name="四角形: 角を丸くする 1">
            <a:extLst>
              <a:ext uri="{FF2B5EF4-FFF2-40B4-BE49-F238E27FC236}">
                <a16:creationId xmlns:a16="http://schemas.microsoft.com/office/drawing/2014/main" id="{F25FAF07-D567-5D06-07D9-14ACAC597EC8}"/>
              </a:ext>
            </a:extLst>
          </p:cNvPr>
          <p:cNvSpPr/>
          <p:nvPr/>
        </p:nvSpPr>
        <p:spPr>
          <a:xfrm>
            <a:off x="340439" y="702639"/>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3" name="四角形: 角を丸くする 2">
            <a:extLst>
              <a:ext uri="{FF2B5EF4-FFF2-40B4-BE49-F238E27FC236}">
                <a16:creationId xmlns:a16="http://schemas.microsoft.com/office/drawing/2014/main" id="{D6306B84-3BAD-573F-953C-68407900FE6F}"/>
              </a:ext>
            </a:extLst>
          </p:cNvPr>
          <p:cNvSpPr/>
          <p:nvPr/>
        </p:nvSpPr>
        <p:spPr>
          <a:xfrm>
            <a:off x="238034" y="2094758"/>
            <a:ext cx="4117692" cy="462847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あなたのクラブでは、例会に他クラブの女性会員を招き、プロジェクトの説明をしてもらうことになりました。</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卓話の間、あなたと同じテーブルの男性会員の一人が、この女性を見下すような発言をし、卓話の内容がくだらないと述べました。</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発言を慎むよう会長から言われた男性会員は、自分の席でブツブツと話し始め、他の会員の集中を妨げています。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気分を害した女性会員は、卓話を早めに切り上げてしまいました。</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あなたなら、どうしますか？</a:t>
            </a:r>
            <a:endParaRPr lang="en-US" altLang="ja-JP" dirty="0">
              <a:latin typeface="BIZ UDPゴシック" panose="020B0400000000000000" pitchFamily="50" charset="-128"/>
              <a:ea typeface="BIZ UDPゴシック" panose="020B0400000000000000" pitchFamily="50" charset="-128"/>
            </a:endParaRPr>
          </a:p>
        </p:txBody>
      </p:sp>
      <p:sp>
        <p:nvSpPr>
          <p:cNvPr id="9" name="四角形: 角を丸くする 8">
            <a:extLst>
              <a:ext uri="{FF2B5EF4-FFF2-40B4-BE49-F238E27FC236}">
                <a16:creationId xmlns:a16="http://schemas.microsoft.com/office/drawing/2014/main" id="{EAABD6BF-4989-4F83-2643-B1E7DCEFE0D0}"/>
              </a:ext>
            </a:extLst>
          </p:cNvPr>
          <p:cNvSpPr/>
          <p:nvPr/>
        </p:nvSpPr>
        <p:spPr>
          <a:xfrm>
            <a:off x="5207653" y="4820980"/>
            <a:ext cx="6441093" cy="1576108"/>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a:t>
            </a:r>
            <a:r>
              <a:rPr lang="ja-JP" altLang="en-US" sz="2400" dirty="0">
                <a:latin typeface="BIZ UDPゴシック" panose="020B0400000000000000" pitchFamily="50" charset="-128"/>
                <a:ea typeface="BIZ UDPゴシック" panose="020B0400000000000000" pitchFamily="50" charset="-128"/>
              </a:rPr>
              <a:t>は</a:t>
            </a:r>
            <a:r>
              <a:rPr kumimoji="1" lang="ja-JP" altLang="en-US" sz="2400" dirty="0">
                <a:latin typeface="BIZ UDPゴシック" panose="020B0400000000000000" pitchFamily="50" charset="-128"/>
                <a:ea typeface="BIZ UDPゴシック" panose="020B0400000000000000" pitchFamily="50" charset="-128"/>
              </a:rPr>
              <a:t>最善の対処法ではありません。</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lang="ja-JP" altLang="en-US" sz="2400" dirty="0">
                <a:latin typeface="BIZ UDPゴシック" panose="020B0400000000000000" pitchFamily="50" charset="-128"/>
                <a:ea typeface="BIZ UDPゴシック" panose="020B0400000000000000" pitchFamily="50" charset="-128"/>
              </a:rPr>
              <a:t>ハラスメントのない環境づくりは、会員の責務です。</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12" name="乗算記号 11">
            <a:extLst>
              <a:ext uri="{FF2B5EF4-FFF2-40B4-BE49-F238E27FC236}">
                <a16:creationId xmlns:a16="http://schemas.microsoft.com/office/drawing/2014/main" id="{4818B78B-0AC4-8931-D600-197C434D8D54}"/>
              </a:ext>
            </a:extLst>
          </p:cNvPr>
          <p:cNvSpPr/>
          <p:nvPr/>
        </p:nvSpPr>
        <p:spPr>
          <a:xfrm>
            <a:off x="7566774" y="2628758"/>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フローチャート: 端子 3">
            <a:extLst>
              <a:ext uri="{FF2B5EF4-FFF2-40B4-BE49-F238E27FC236}">
                <a16:creationId xmlns:a16="http://schemas.microsoft.com/office/drawing/2014/main" id="{516E247B-F029-630C-C7F4-E72FF489E984}"/>
              </a:ext>
            </a:extLst>
          </p:cNvPr>
          <p:cNvSpPr/>
          <p:nvPr/>
        </p:nvSpPr>
        <p:spPr>
          <a:xfrm rot="10800000" flipV="1">
            <a:off x="200239" y="114431"/>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796135298"/>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11" name="四角形: 角を丸くする 10">
            <a:extLst>
              <a:ext uri="{FF2B5EF4-FFF2-40B4-BE49-F238E27FC236}">
                <a16:creationId xmlns:a16="http://schemas.microsoft.com/office/drawing/2014/main" id="{12E03A15-D44C-9EFD-E0A3-46A6047DB023}"/>
              </a:ext>
            </a:extLst>
          </p:cNvPr>
          <p:cNvSpPr/>
          <p:nvPr/>
        </p:nvSpPr>
        <p:spPr>
          <a:xfrm>
            <a:off x="4646362" y="1788441"/>
            <a:ext cx="7064998" cy="224725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卓話が終わった後で、そのような言動は規律を乱し、卓話をする人にとって無礼であると男性に伝える。卓話のどのような点に問題があるかのかを尋ね、もっと適切な形で対処すべきであったことを伝える。</a:t>
            </a:r>
          </a:p>
        </p:txBody>
      </p:sp>
      <p:sp>
        <p:nvSpPr>
          <p:cNvPr id="16" name="七角形 15">
            <a:extLst>
              <a:ext uri="{FF2B5EF4-FFF2-40B4-BE49-F238E27FC236}">
                <a16:creationId xmlns:a16="http://schemas.microsoft.com/office/drawing/2014/main" id="{81229259-7DA3-602D-2A03-66BFB1416763}"/>
              </a:ext>
            </a:extLst>
          </p:cNvPr>
          <p:cNvSpPr/>
          <p:nvPr/>
        </p:nvSpPr>
        <p:spPr>
          <a:xfrm>
            <a:off x="3950056" y="2648593"/>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2" name="四角形: 角を丸くする 1">
            <a:extLst>
              <a:ext uri="{FF2B5EF4-FFF2-40B4-BE49-F238E27FC236}">
                <a16:creationId xmlns:a16="http://schemas.microsoft.com/office/drawing/2014/main" id="{187EED64-223F-C81E-B940-DED182C07A27}"/>
              </a:ext>
            </a:extLst>
          </p:cNvPr>
          <p:cNvSpPr/>
          <p:nvPr/>
        </p:nvSpPr>
        <p:spPr>
          <a:xfrm>
            <a:off x="200239" y="472600"/>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3" name="四角形: 角を丸くする 2">
            <a:extLst>
              <a:ext uri="{FF2B5EF4-FFF2-40B4-BE49-F238E27FC236}">
                <a16:creationId xmlns:a16="http://schemas.microsoft.com/office/drawing/2014/main" id="{971C614E-E58B-1699-E8F4-074B4B320771}"/>
              </a:ext>
            </a:extLst>
          </p:cNvPr>
          <p:cNvSpPr/>
          <p:nvPr/>
        </p:nvSpPr>
        <p:spPr>
          <a:xfrm>
            <a:off x="169026" y="1895301"/>
            <a:ext cx="3781029" cy="4755257"/>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r>
              <a:rPr lang="ja-JP" altLang="en-US" dirty="0">
                <a:latin typeface="BIZ UDPゴシック" panose="020B0400000000000000" pitchFamily="50" charset="-128"/>
                <a:ea typeface="BIZ UDPゴシック" panose="020B0400000000000000" pitchFamily="50" charset="-128"/>
              </a:rPr>
              <a:t>あなたのクラブでは、例会に他クラブの女性会員を招き、プロジェクトの説明をしてもらうことになりました。</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卓話の間、あなたと同じテーブルの男性会員の一人が、この女性を見下すような発言をし、卓話の内容がくだらないと述べました。</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発言を慎むよう会長から言われた男性会員は、自分の席でブツブツと話し始め、他の会員の集中を妨げています。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気分を害した女性会員は、卓話を早めに切り上げてしまいました。</a:t>
            </a:r>
            <a:endParaRPr lang="en-US" altLang="ja-JP" dirty="0">
              <a:latin typeface="BIZ UDPゴシック" panose="020B0400000000000000" pitchFamily="50" charset="-128"/>
              <a:ea typeface="BIZ UDPゴシック" panose="020B0400000000000000" pitchFamily="50" charset="-128"/>
            </a:endParaRPr>
          </a:p>
          <a:p>
            <a:pPr>
              <a:lnSpc>
                <a:spcPct val="150000"/>
              </a:lnSpc>
            </a:pPr>
            <a:r>
              <a:rPr lang="ja-JP" altLang="en-US" dirty="0">
                <a:latin typeface="BIZ UDPゴシック" panose="020B0400000000000000" pitchFamily="50" charset="-128"/>
                <a:ea typeface="BIZ UDPゴシック" panose="020B0400000000000000" pitchFamily="50" charset="-128"/>
              </a:rPr>
              <a:t>あなたなら、どうしますか？</a:t>
            </a:r>
            <a:endParaRPr lang="en-US" altLang="ja-JP" dirty="0">
              <a:latin typeface="BIZ UDPゴシック" panose="020B0400000000000000" pitchFamily="50" charset="-128"/>
              <a:ea typeface="BIZ UDPゴシック" panose="020B0400000000000000" pitchFamily="50" charset="-128"/>
            </a:endParaRPr>
          </a:p>
        </p:txBody>
      </p:sp>
      <p:sp>
        <p:nvSpPr>
          <p:cNvPr id="7" name="円: 塗りつぶしなし 6">
            <a:extLst>
              <a:ext uri="{FF2B5EF4-FFF2-40B4-BE49-F238E27FC236}">
                <a16:creationId xmlns:a16="http://schemas.microsoft.com/office/drawing/2014/main" id="{55FFDC03-E5F3-53C0-4CC1-7DAA642F35F0}"/>
              </a:ext>
            </a:extLst>
          </p:cNvPr>
          <p:cNvSpPr/>
          <p:nvPr/>
        </p:nvSpPr>
        <p:spPr>
          <a:xfrm>
            <a:off x="7592265" y="2148853"/>
            <a:ext cx="1173193" cy="1173193"/>
          </a:xfrm>
          <a:prstGeom prst="donu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四角形: 角を丸くする 8">
            <a:extLst>
              <a:ext uri="{FF2B5EF4-FFF2-40B4-BE49-F238E27FC236}">
                <a16:creationId xmlns:a16="http://schemas.microsoft.com/office/drawing/2014/main" id="{B795C490-A764-B640-4AEB-972B6D663790}"/>
              </a:ext>
            </a:extLst>
          </p:cNvPr>
          <p:cNvSpPr/>
          <p:nvPr/>
        </p:nvSpPr>
        <p:spPr>
          <a:xfrm>
            <a:off x="4646362" y="4151501"/>
            <a:ext cx="7064998" cy="2435279"/>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000" dirty="0">
                <a:latin typeface="BIZ UDPゴシック" panose="020B0400000000000000" pitchFamily="50" charset="-128"/>
                <a:ea typeface="BIZ UDPゴシック" panose="020B0400000000000000" pitchFamily="50" charset="-128"/>
              </a:rPr>
              <a:t>これが最善の対処法といえます。</a:t>
            </a:r>
            <a:endParaRPr kumimoji="1" lang="en-US" altLang="ja-JP" sz="2000" dirty="0">
              <a:latin typeface="BIZ UDPゴシック" panose="020B0400000000000000" pitchFamily="50" charset="-128"/>
              <a:ea typeface="BIZ UDPゴシック" panose="020B0400000000000000" pitchFamily="50" charset="-128"/>
            </a:endParaRPr>
          </a:p>
          <a:p>
            <a:pPr>
              <a:lnSpc>
                <a:spcPct val="150000"/>
              </a:lnSpc>
            </a:pPr>
            <a:r>
              <a:rPr lang="ja-JP" altLang="en-US" sz="2000" dirty="0">
                <a:latin typeface="BIZ UDPゴシック" panose="020B0400000000000000" pitchFamily="50" charset="-128"/>
                <a:ea typeface="BIZ UDPゴシック" panose="020B0400000000000000" pitchFamily="50" charset="-128"/>
              </a:rPr>
              <a:t>卓話を妨げないために、その場は注意するにとどめ、後で直接対話するのが建設的です。この男性が攻撃的・挑発的な態度をとった場合には、さらなる措置が必要かどうかをクラブ理事会で話し合いましょう。</a:t>
            </a:r>
            <a:endParaRPr kumimoji="1" lang="en-US" altLang="ja-JP" sz="2000" dirty="0">
              <a:latin typeface="BIZ UDPゴシック" panose="020B0400000000000000" pitchFamily="50" charset="-128"/>
              <a:ea typeface="BIZ UDPゴシック" panose="020B0400000000000000" pitchFamily="50" charset="-128"/>
            </a:endParaRPr>
          </a:p>
        </p:txBody>
      </p:sp>
      <p:sp>
        <p:nvSpPr>
          <p:cNvPr id="4" name="フローチャート: 端子 3">
            <a:extLst>
              <a:ext uri="{FF2B5EF4-FFF2-40B4-BE49-F238E27FC236}">
                <a16:creationId xmlns:a16="http://schemas.microsoft.com/office/drawing/2014/main" id="{A27422D1-1016-ADC3-FA6D-D11BC2F993A4}"/>
              </a:ext>
            </a:extLst>
          </p:cNvPr>
          <p:cNvSpPr/>
          <p:nvPr/>
        </p:nvSpPr>
        <p:spPr>
          <a:xfrm rot="10800000" flipV="1">
            <a:off x="169027" y="12633"/>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714041560"/>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308511" y="1130531"/>
            <a:ext cx="3558960" cy="5540777"/>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lang="ja-JP" altLang="en-US" sz="2400" dirty="0">
                <a:latin typeface="BIZ UDPゴシック" panose="020B0400000000000000" pitchFamily="50" charset="-128"/>
                <a:ea typeface="BIZ UDPゴシック" panose="020B0400000000000000" pitchFamily="50" charset="-128"/>
              </a:rPr>
              <a:t>あなたはハラスメントの申し立てについて調査し、クラブ会長が他の会員にセクハラをしたと判断しました。</a:t>
            </a:r>
            <a:endParaRPr lang="en-US" altLang="ja-JP" sz="2400" dirty="0">
              <a:latin typeface="BIZ UDPゴシック" panose="020B0400000000000000" pitchFamily="50" charset="-128"/>
              <a:ea typeface="BIZ UDPゴシック" panose="020B0400000000000000" pitchFamily="50" charset="-128"/>
            </a:endParaRPr>
          </a:p>
          <a:p>
            <a:pPr>
              <a:lnSpc>
                <a:spcPct val="150000"/>
              </a:lnSpc>
            </a:pPr>
            <a:r>
              <a:rPr lang="ja-JP" altLang="en-US" sz="2400" dirty="0">
                <a:latin typeface="BIZ UDPゴシック" panose="020B0400000000000000" pitchFamily="50" charset="-128"/>
                <a:ea typeface="BIZ UDPゴシック" panose="020B0400000000000000" pitchFamily="50" charset="-128"/>
              </a:rPr>
              <a:t>警察に被害届も提出されております。</a:t>
            </a:r>
            <a:endParaRPr lang="en-US" altLang="ja-JP" sz="2400" dirty="0">
              <a:latin typeface="BIZ UDPゴシック" panose="020B0400000000000000" pitchFamily="50" charset="-128"/>
              <a:ea typeface="BIZ UDPゴシック" panose="020B0400000000000000" pitchFamily="50" charset="-128"/>
            </a:endParaRPr>
          </a:p>
          <a:p>
            <a:pPr>
              <a:lnSpc>
                <a:spcPct val="150000"/>
              </a:lnSpc>
            </a:pPr>
            <a:r>
              <a:rPr lang="ja-JP" altLang="en-US" sz="2400" dirty="0">
                <a:latin typeface="BIZ UDPゴシック" panose="020B0400000000000000" pitchFamily="50" charset="-128"/>
                <a:ea typeface="BIZ UDPゴシック" panose="020B0400000000000000" pitchFamily="50" charset="-128"/>
              </a:rPr>
              <a:t>クラブは、次に何をすべきですか？</a:t>
            </a:r>
            <a:endParaRPr lang="en-US" altLang="ja-JP" sz="2400" dirty="0">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4792032" y="1130530"/>
            <a:ext cx="6879422" cy="157051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裁判所による決定を待ち、それに応じて対処方法を決める</a:t>
            </a:r>
            <a:endPar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8" name="四角形: 角を丸くする 7">
            <a:extLst>
              <a:ext uri="{FF2B5EF4-FFF2-40B4-BE49-F238E27FC236}">
                <a16:creationId xmlns:a16="http://schemas.microsoft.com/office/drawing/2014/main" id="{88859547-3F58-0B52-BC45-90073F06CA29}"/>
              </a:ext>
            </a:extLst>
          </p:cNvPr>
          <p:cNvSpPr/>
          <p:nvPr/>
        </p:nvSpPr>
        <p:spPr>
          <a:xfrm>
            <a:off x="4792032" y="3125512"/>
            <a:ext cx="7064998" cy="134995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その会員を退会処分とし、ロータリーの活動への参加を、全面的に禁じる。</a:t>
            </a:r>
            <a:endPar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四角形: 角を丸くする 10">
            <a:extLst>
              <a:ext uri="{FF2B5EF4-FFF2-40B4-BE49-F238E27FC236}">
                <a16:creationId xmlns:a16="http://schemas.microsoft.com/office/drawing/2014/main" id="{12E03A15-D44C-9EFD-E0A3-46A6047DB023}"/>
              </a:ext>
            </a:extLst>
          </p:cNvPr>
          <p:cNvSpPr/>
          <p:nvPr/>
        </p:nvSpPr>
        <p:spPr>
          <a:xfrm>
            <a:off x="4818491" y="4858786"/>
            <a:ext cx="7064998" cy="168410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青少年活動へのこの人の参加を保留とし、例会や行事に参加しないよう求める。</a:t>
            </a:r>
            <a:endPar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七角形 3">
            <a:extLst>
              <a:ext uri="{FF2B5EF4-FFF2-40B4-BE49-F238E27FC236}">
                <a16:creationId xmlns:a16="http://schemas.microsoft.com/office/drawing/2014/main" id="{BFA10A92-60C1-3592-AD16-46359A9DBEBD}"/>
              </a:ext>
            </a:extLst>
          </p:cNvPr>
          <p:cNvSpPr/>
          <p:nvPr/>
        </p:nvSpPr>
        <p:spPr>
          <a:xfrm>
            <a:off x="4066277" y="1636660"/>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5" name="七角形 4">
            <a:extLst>
              <a:ext uri="{FF2B5EF4-FFF2-40B4-BE49-F238E27FC236}">
                <a16:creationId xmlns:a16="http://schemas.microsoft.com/office/drawing/2014/main" id="{D98D0BB1-FCEB-2F90-DE8C-A16985BCB4F5}"/>
              </a:ext>
            </a:extLst>
          </p:cNvPr>
          <p:cNvSpPr/>
          <p:nvPr/>
        </p:nvSpPr>
        <p:spPr>
          <a:xfrm>
            <a:off x="4079506" y="3537012"/>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16" name="七角形 15">
            <a:extLst>
              <a:ext uri="{FF2B5EF4-FFF2-40B4-BE49-F238E27FC236}">
                <a16:creationId xmlns:a16="http://schemas.microsoft.com/office/drawing/2014/main" id="{81229259-7DA3-602D-2A03-66BFB1416763}"/>
              </a:ext>
            </a:extLst>
          </p:cNvPr>
          <p:cNvSpPr/>
          <p:nvPr/>
        </p:nvSpPr>
        <p:spPr>
          <a:xfrm>
            <a:off x="4079506" y="5437364"/>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2" name="フローチャート: 端子 1">
            <a:extLst>
              <a:ext uri="{FF2B5EF4-FFF2-40B4-BE49-F238E27FC236}">
                <a16:creationId xmlns:a16="http://schemas.microsoft.com/office/drawing/2014/main" id="{11C0973A-2028-213D-E21F-71536EBFF26A}"/>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279460525"/>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BF2A6209-9F05-E25C-C1CB-1D1FA90C81EC}"/>
              </a:ext>
            </a:extLst>
          </p:cNvPr>
          <p:cNvSpPr/>
          <p:nvPr/>
        </p:nvSpPr>
        <p:spPr>
          <a:xfrm>
            <a:off x="282052" y="1937289"/>
            <a:ext cx="3558960" cy="4623703"/>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lang="ja-JP" altLang="en-US" sz="2000" dirty="0">
                <a:latin typeface="BIZ UDPゴシック" panose="020B0400000000000000" pitchFamily="50" charset="-128"/>
                <a:ea typeface="BIZ UDPゴシック" panose="020B0400000000000000" pitchFamily="50" charset="-128"/>
              </a:rPr>
              <a:t>あなたはハラスメントンの申し立てについて調査し、クラブ会長が他の会員にセクハラをしたと判断しました。</a:t>
            </a:r>
            <a:endParaRPr lang="en-US" altLang="ja-JP" sz="2000" dirty="0">
              <a:latin typeface="BIZ UDPゴシック" panose="020B0400000000000000" pitchFamily="50" charset="-128"/>
              <a:ea typeface="BIZ UDPゴシック" panose="020B0400000000000000" pitchFamily="50" charset="-128"/>
            </a:endParaRPr>
          </a:p>
          <a:p>
            <a:pPr>
              <a:lnSpc>
                <a:spcPct val="150000"/>
              </a:lnSpc>
            </a:pPr>
            <a:r>
              <a:rPr lang="ja-JP" altLang="en-US" sz="2000" dirty="0">
                <a:latin typeface="BIZ UDPゴシック" panose="020B0400000000000000" pitchFamily="50" charset="-128"/>
                <a:ea typeface="BIZ UDPゴシック" panose="020B0400000000000000" pitchFamily="50" charset="-128"/>
              </a:rPr>
              <a:t>警察に被害届も提出されております。</a:t>
            </a:r>
            <a:endParaRPr lang="en-US" altLang="ja-JP" sz="2000" dirty="0">
              <a:latin typeface="BIZ UDPゴシック" panose="020B0400000000000000" pitchFamily="50" charset="-128"/>
              <a:ea typeface="BIZ UDPゴシック" panose="020B0400000000000000" pitchFamily="50" charset="-128"/>
            </a:endParaRPr>
          </a:p>
          <a:p>
            <a:pPr>
              <a:lnSpc>
                <a:spcPct val="150000"/>
              </a:lnSpc>
            </a:pPr>
            <a:r>
              <a:rPr lang="ja-JP" altLang="en-US" sz="2000" dirty="0">
                <a:latin typeface="BIZ UDPゴシック" panose="020B0400000000000000" pitchFamily="50" charset="-128"/>
                <a:ea typeface="BIZ UDPゴシック" panose="020B0400000000000000" pitchFamily="50" charset="-128"/>
              </a:rPr>
              <a:t>クラブは、次に何をすべきですか？</a:t>
            </a:r>
            <a:endParaRPr lang="en-US" altLang="ja-JP" sz="2000" dirty="0">
              <a:latin typeface="BIZ UDPゴシック" panose="020B0400000000000000" pitchFamily="50" charset="-128"/>
              <a:ea typeface="BIZ UDPゴシック" panose="020B0400000000000000" pitchFamily="50" charset="-128"/>
            </a:endParaRPr>
          </a:p>
        </p:txBody>
      </p:sp>
      <p:sp>
        <p:nvSpPr>
          <p:cNvPr id="10" name="四角形: 角を丸くする 9">
            <a:extLst>
              <a:ext uri="{FF2B5EF4-FFF2-40B4-BE49-F238E27FC236}">
                <a16:creationId xmlns:a16="http://schemas.microsoft.com/office/drawing/2014/main" id="{E32D98D1-8BE9-6BE9-88E4-CFBA2ECDFADF}"/>
              </a:ext>
            </a:extLst>
          </p:cNvPr>
          <p:cNvSpPr/>
          <p:nvPr/>
        </p:nvSpPr>
        <p:spPr>
          <a:xfrm>
            <a:off x="4844949" y="1937289"/>
            <a:ext cx="7064999" cy="1720312"/>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裁判所による決定を待ち、それに応じて対処方法を決める</a:t>
            </a:r>
            <a:endParaRPr lang="en-US" altLang="ja-JP" sz="2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七角形 3">
            <a:extLst>
              <a:ext uri="{FF2B5EF4-FFF2-40B4-BE49-F238E27FC236}">
                <a16:creationId xmlns:a16="http://schemas.microsoft.com/office/drawing/2014/main" id="{BFA10A92-60C1-3592-AD16-46359A9DBEBD}"/>
              </a:ext>
            </a:extLst>
          </p:cNvPr>
          <p:cNvSpPr/>
          <p:nvPr/>
        </p:nvSpPr>
        <p:spPr>
          <a:xfrm>
            <a:off x="4092735" y="2533970"/>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１</a:t>
            </a:r>
          </a:p>
        </p:txBody>
      </p:sp>
      <p:sp>
        <p:nvSpPr>
          <p:cNvPr id="2" name="四角形: 角を丸くする 1">
            <a:extLst>
              <a:ext uri="{FF2B5EF4-FFF2-40B4-BE49-F238E27FC236}">
                <a16:creationId xmlns:a16="http://schemas.microsoft.com/office/drawing/2014/main" id="{79604605-A8FF-41DE-4070-ED01C7496033}"/>
              </a:ext>
            </a:extLst>
          </p:cNvPr>
          <p:cNvSpPr/>
          <p:nvPr/>
        </p:nvSpPr>
        <p:spPr>
          <a:xfrm>
            <a:off x="282052" y="669095"/>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3" name="四角形: 角を丸くする 2">
            <a:extLst>
              <a:ext uri="{FF2B5EF4-FFF2-40B4-BE49-F238E27FC236}">
                <a16:creationId xmlns:a16="http://schemas.microsoft.com/office/drawing/2014/main" id="{60CA30D7-AC87-766D-0404-896544255E34}"/>
              </a:ext>
            </a:extLst>
          </p:cNvPr>
          <p:cNvSpPr/>
          <p:nvPr/>
        </p:nvSpPr>
        <p:spPr>
          <a:xfrm>
            <a:off x="4844950" y="3998564"/>
            <a:ext cx="7064998" cy="2562428"/>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kumimoji="1" lang="ja-JP" altLang="en-US" sz="2400" dirty="0">
                <a:latin typeface="BIZ UDPゴシック" panose="020B0400000000000000" pitchFamily="50" charset="-128"/>
                <a:ea typeface="BIZ UDPゴシック" panose="020B0400000000000000" pitchFamily="50" charset="-128"/>
              </a:rPr>
              <a:t>これ</a:t>
            </a:r>
            <a:r>
              <a:rPr lang="ja-JP" altLang="en-US" sz="2400" dirty="0">
                <a:latin typeface="BIZ UDPゴシック" panose="020B0400000000000000" pitchFamily="50" charset="-128"/>
                <a:ea typeface="BIZ UDPゴシック" panose="020B0400000000000000" pitchFamily="50" charset="-128"/>
              </a:rPr>
              <a:t>は</a:t>
            </a:r>
            <a:r>
              <a:rPr kumimoji="1" lang="ja-JP" altLang="en-US" sz="2400" dirty="0">
                <a:latin typeface="BIZ UDPゴシック" panose="020B0400000000000000" pitchFamily="50" charset="-128"/>
                <a:ea typeface="BIZ UDPゴシック" panose="020B0400000000000000" pitchFamily="50" charset="-128"/>
              </a:rPr>
              <a:t>最善の対処法ではありません。</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lang="ja-JP" altLang="en-US" sz="2400" dirty="0">
                <a:latin typeface="BIZ UDPゴシック" panose="020B0400000000000000" pitchFamily="50" charset="-128"/>
                <a:ea typeface="BIZ UDPゴシック" panose="020B0400000000000000" pitchFamily="50" charset="-128"/>
              </a:rPr>
              <a:t>対処を遅らせることは、セクハラを受けた人の身の安全をクラブが真剣に考えていないことの表れであると見なされます。</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7" name="乗算記号 6">
            <a:extLst>
              <a:ext uri="{FF2B5EF4-FFF2-40B4-BE49-F238E27FC236}">
                <a16:creationId xmlns:a16="http://schemas.microsoft.com/office/drawing/2014/main" id="{3EC74301-7075-54DB-9BC9-7FE47CE53138}"/>
              </a:ext>
            </a:extLst>
          </p:cNvPr>
          <p:cNvSpPr/>
          <p:nvPr/>
        </p:nvSpPr>
        <p:spPr>
          <a:xfrm>
            <a:off x="7725347" y="2145343"/>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フローチャート: 端子 4">
            <a:extLst>
              <a:ext uri="{FF2B5EF4-FFF2-40B4-BE49-F238E27FC236}">
                <a16:creationId xmlns:a16="http://schemas.microsoft.com/office/drawing/2014/main" id="{DF880AC3-E692-C750-007D-C6D484595EFE}"/>
              </a:ext>
            </a:extLst>
          </p:cNvPr>
          <p:cNvSpPr/>
          <p:nvPr/>
        </p:nvSpPr>
        <p:spPr>
          <a:xfrm rot="10800000" flipV="1">
            <a:off x="80390" y="4226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957513455"/>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7E7BC379-5C3F-D338-3318-90954478B9E3}"/>
              </a:ext>
            </a:extLst>
          </p:cNvPr>
          <p:cNvSpPr>
            <a:spLocks noGrp="1"/>
          </p:cNvSpPr>
          <p:nvPr>
            <p:ph type="title"/>
          </p:nvPr>
        </p:nvSpPr>
        <p:spPr>
          <a:xfrm>
            <a:off x="1845426" y="1163781"/>
            <a:ext cx="7844386" cy="77293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4000" dirty="0"/>
              <a:t>地区の</a:t>
            </a:r>
            <a:r>
              <a:rPr kumimoji="1" lang="ja-JP" altLang="en-US" sz="4000" dirty="0"/>
              <a:t>危機体制は</a:t>
            </a:r>
          </a:p>
        </p:txBody>
      </p:sp>
      <p:sp>
        <p:nvSpPr>
          <p:cNvPr id="7" name="正方形/長方形 6">
            <a:extLst>
              <a:ext uri="{FF2B5EF4-FFF2-40B4-BE49-F238E27FC236}">
                <a16:creationId xmlns:a16="http://schemas.microsoft.com/office/drawing/2014/main" id="{F37CA0E4-DE5B-D5AE-93B7-FB5CBCDB0C9D}"/>
              </a:ext>
            </a:extLst>
          </p:cNvPr>
          <p:cNvSpPr/>
          <p:nvPr/>
        </p:nvSpPr>
        <p:spPr>
          <a:xfrm>
            <a:off x="997526" y="2177935"/>
            <a:ext cx="10390909" cy="4429903"/>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3200" b="1" dirty="0"/>
              <a:t>1.</a:t>
            </a:r>
            <a:r>
              <a:rPr kumimoji="1" lang="ja-JP" altLang="en-US" sz="3200" b="1" dirty="0"/>
              <a:t>地区危機管理総則</a:t>
            </a:r>
            <a:endParaRPr kumimoji="1" lang="en-US" altLang="ja-JP" sz="3200" b="1" dirty="0"/>
          </a:p>
          <a:p>
            <a:r>
              <a:rPr kumimoji="1" lang="ja-JP" altLang="en-US" sz="3200" b="1" dirty="0"/>
              <a:t>第</a:t>
            </a:r>
            <a:r>
              <a:rPr kumimoji="1" lang="en-US" altLang="ja-JP" sz="3200" b="1" dirty="0"/>
              <a:t>1</a:t>
            </a:r>
            <a:r>
              <a:rPr kumimoji="1" lang="ja-JP" altLang="en-US" sz="3200" b="1" dirty="0"/>
              <a:t>条（ロータリーにとっての危機管理上の危機）</a:t>
            </a:r>
            <a:endParaRPr kumimoji="1" lang="en-US" altLang="ja-JP" sz="3200" b="1" dirty="0"/>
          </a:p>
          <a:p>
            <a:endParaRPr kumimoji="1" lang="en-US" altLang="ja-JP" sz="3200" b="1" dirty="0"/>
          </a:p>
          <a:p>
            <a:r>
              <a:rPr kumimoji="1" lang="ja-JP" altLang="en-US" sz="3200" b="1" dirty="0"/>
              <a:t>国際ロータリー第</a:t>
            </a:r>
            <a:r>
              <a:rPr kumimoji="1" lang="en-US" altLang="ja-JP" sz="3200" b="1" dirty="0"/>
              <a:t>2710</a:t>
            </a:r>
            <a:r>
              <a:rPr kumimoji="1" lang="ja-JP" altLang="en-US" sz="3200" b="1" dirty="0"/>
              <a:t>地区、地区内ロータリークラブ、ロータリアンにとって</a:t>
            </a:r>
            <a:r>
              <a:rPr kumimoji="1" lang="ja-JP" altLang="en-US" sz="3200" b="1" dirty="0">
                <a:solidFill>
                  <a:srgbClr val="FF0000"/>
                </a:solidFill>
              </a:rPr>
              <a:t>「好ましくない事態の全て」</a:t>
            </a:r>
            <a:r>
              <a:rPr kumimoji="1" lang="ja-JP" altLang="en-US" sz="3200" b="1" dirty="0"/>
              <a:t>を危機管理上の「危機」とする。但し、</a:t>
            </a:r>
            <a:r>
              <a:rPr kumimoji="1" lang="ja-JP" altLang="en-US" sz="3200" b="1" u="sng" dirty="0"/>
              <a:t>ロータリークラブ内あるいはロータリアン相互間の人的・内的諸問題は除く</a:t>
            </a:r>
            <a:r>
              <a:rPr kumimoji="1" lang="ja-JP" altLang="en-US" sz="3200" b="1" dirty="0"/>
              <a:t>。</a:t>
            </a:r>
          </a:p>
        </p:txBody>
      </p:sp>
      <p:sp>
        <p:nvSpPr>
          <p:cNvPr id="2" name="フローチャート: 端子 1">
            <a:extLst>
              <a:ext uri="{FF2B5EF4-FFF2-40B4-BE49-F238E27FC236}">
                <a16:creationId xmlns:a16="http://schemas.microsoft.com/office/drawing/2014/main" id="{EA2E220B-859D-2EA8-C7C6-7E41657BC815}"/>
              </a:ext>
            </a:extLst>
          </p:cNvPr>
          <p:cNvSpPr/>
          <p:nvPr/>
        </p:nvSpPr>
        <p:spPr>
          <a:xfrm rot="10800000" flipV="1">
            <a:off x="272398" y="295737"/>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5339803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8" name="四角形: 角を丸くする 7">
            <a:extLst>
              <a:ext uri="{FF2B5EF4-FFF2-40B4-BE49-F238E27FC236}">
                <a16:creationId xmlns:a16="http://schemas.microsoft.com/office/drawing/2014/main" id="{88859547-3F58-0B52-BC45-90073F06CA29}"/>
              </a:ext>
            </a:extLst>
          </p:cNvPr>
          <p:cNvSpPr/>
          <p:nvPr/>
        </p:nvSpPr>
        <p:spPr>
          <a:xfrm>
            <a:off x="4646363" y="1877638"/>
            <a:ext cx="7064998" cy="134995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その会員を退会処分とし、ロータリーの活動への参加を、全面的に禁じる。</a:t>
            </a:r>
            <a:endPar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5" name="七角形 4">
            <a:extLst>
              <a:ext uri="{FF2B5EF4-FFF2-40B4-BE49-F238E27FC236}">
                <a16:creationId xmlns:a16="http://schemas.microsoft.com/office/drawing/2014/main" id="{D98D0BB1-FCEB-2F90-DE8C-A16985BCB4F5}"/>
              </a:ext>
            </a:extLst>
          </p:cNvPr>
          <p:cNvSpPr/>
          <p:nvPr/>
        </p:nvSpPr>
        <p:spPr>
          <a:xfrm>
            <a:off x="4058378" y="2289139"/>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２</a:t>
            </a:r>
          </a:p>
        </p:txBody>
      </p:sp>
      <p:sp>
        <p:nvSpPr>
          <p:cNvPr id="2" name="四角形: 角を丸くする 1">
            <a:extLst>
              <a:ext uri="{FF2B5EF4-FFF2-40B4-BE49-F238E27FC236}">
                <a16:creationId xmlns:a16="http://schemas.microsoft.com/office/drawing/2014/main" id="{78731FD6-D3CB-4984-4871-ABB7935002E8}"/>
              </a:ext>
            </a:extLst>
          </p:cNvPr>
          <p:cNvSpPr/>
          <p:nvPr/>
        </p:nvSpPr>
        <p:spPr>
          <a:xfrm>
            <a:off x="348082" y="1881255"/>
            <a:ext cx="3558960" cy="4976745"/>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lang="ja-JP" altLang="en-US" sz="2000" dirty="0">
                <a:latin typeface="BIZ UDPゴシック" panose="020B0400000000000000" pitchFamily="50" charset="-128"/>
                <a:ea typeface="BIZ UDPゴシック" panose="020B0400000000000000" pitchFamily="50" charset="-128"/>
              </a:rPr>
              <a:t>あなたはハラスメントンの申し立てについて調査し、クラブ会長が他の会員にセクハラをしたと判断しました。</a:t>
            </a:r>
            <a:endParaRPr lang="en-US" altLang="ja-JP" sz="2000" dirty="0">
              <a:latin typeface="BIZ UDPゴシック" panose="020B0400000000000000" pitchFamily="50" charset="-128"/>
              <a:ea typeface="BIZ UDPゴシック" panose="020B0400000000000000" pitchFamily="50" charset="-128"/>
            </a:endParaRPr>
          </a:p>
          <a:p>
            <a:pPr>
              <a:lnSpc>
                <a:spcPct val="150000"/>
              </a:lnSpc>
            </a:pPr>
            <a:r>
              <a:rPr lang="ja-JP" altLang="en-US" sz="2000" dirty="0">
                <a:latin typeface="BIZ UDPゴシック" panose="020B0400000000000000" pitchFamily="50" charset="-128"/>
                <a:ea typeface="BIZ UDPゴシック" panose="020B0400000000000000" pitchFamily="50" charset="-128"/>
              </a:rPr>
              <a:t>警察に被害届も提出されております。</a:t>
            </a:r>
            <a:endParaRPr lang="en-US" altLang="ja-JP" sz="2000" dirty="0">
              <a:latin typeface="BIZ UDPゴシック" panose="020B0400000000000000" pitchFamily="50" charset="-128"/>
              <a:ea typeface="BIZ UDPゴシック" panose="020B0400000000000000" pitchFamily="50" charset="-128"/>
            </a:endParaRPr>
          </a:p>
          <a:p>
            <a:pPr>
              <a:lnSpc>
                <a:spcPct val="150000"/>
              </a:lnSpc>
            </a:pPr>
            <a:r>
              <a:rPr lang="ja-JP" altLang="en-US" sz="2000" dirty="0">
                <a:latin typeface="BIZ UDPゴシック" panose="020B0400000000000000" pitchFamily="50" charset="-128"/>
                <a:ea typeface="BIZ UDPゴシック" panose="020B0400000000000000" pitchFamily="50" charset="-128"/>
              </a:rPr>
              <a:t>クラブは、次に何をすべきですか？</a:t>
            </a:r>
            <a:endParaRPr lang="en-US" altLang="ja-JP" sz="2000" dirty="0">
              <a:latin typeface="BIZ UDPゴシック" panose="020B0400000000000000" pitchFamily="50" charset="-128"/>
              <a:ea typeface="BIZ UDPゴシック" panose="020B0400000000000000" pitchFamily="50" charset="-128"/>
            </a:endParaRPr>
          </a:p>
        </p:txBody>
      </p:sp>
      <p:sp>
        <p:nvSpPr>
          <p:cNvPr id="3" name="四角形: 角を丸くする 2">
            <a:extLst>
              <a:ext uri="{FF2B5EF4-FFF2-40B4-BE49-F238E27FC236}">
                <a16:creationId xmlns:a16="http://schemas.microsoft.com/office/drawing/2014/main" id="{FD5E460C-18F6-FA17-DDB1-D23577118B3D}"/>
              </a:ext>
            </a:extLst>
          </p:cNvPr>
          <p:cNvSpPr/>
          <p:nvPr/>
        </p:nvSpPr>
        <p:spPr>
          <a:xfrm>
            <a:off x="323757" y="572947"/>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7" name="四角形: 角を丸くする 6">
            <a:extLst>
              <a:ext uri="{FF2B5EF4-FFF2-40B4-BE49-F238E27FC236}">
                <a16:creationId xmlns:a16="http://schemas.microsoft.com/office/drawing/2014/main" id="{99BD6CE5-6CE0-B7FC-E531-45C18185C83E}"/>
              </a:ext>
            </a:extLst>
          </p:cNvPr>
          <p:cNvSpPr/>
          <p:nvPr/>
        </p:nvSpPr>
        <p:spPr>
          <a:xfrm>
            <a:off x="4664161" y="3428999"/>
            <a:ext cx="7116953" cy="3221559"/>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lang="ja-JP" altLang="en-US" sz="2400" dirty="0">
                <a:latin typeface="BIZ UDPゴシック" panose="020B0400000000000000" pitchFamily="50" charset="-128"/>
                <a:ea typeface="BIZ UDPゴシック" panose="020B0400000000000000" pitchFamily="50" charset="-128"/>
              </a:rPr>
              <a:t>これが最善の対処方法であると言えます。</a:t>
            </a:r>
            <a:endParaRPr lang="en-US" altLang="ja-JP" sz="2400" dirty="0">
              <a:latin typeface="BIZ UDPゴシック" panose="020B0400000000000000" pitchFamily="50" charset="-128"/>
              <a:ea typeface="BIZ UDPゴシック" panose="020B0400000000000000" pitchFamily="50" charset="-128"/>
            </a:endParaRPr>
          </a:p>
          <a:p>
            <a:pPr>
              <a:lnSpc>
                <a:spcPct val="150000"/>
              </a:lnSpc>
            </a:pPr>
            <a:r>
              <a:rPr kumimoji="1" lang="ja-JP" altLang="en-US" sz="2400" dirty="0">
                <a:latin typeface="BIZ UDPゴシック" panose="020B0400000000000000" pitchFamily="50" charset="-128"/>
                <a:ea typeface="BIZ UDPゴシック" panose="020B0400000000000000" pitchFamily="50" charset="-128"/>
              </a:rPr>
              <a:t>調査によってセクハラが実際に起こったと結論づけられた場合、クラブは、裁判所の決定を待たずにこの会長を退会させることができます。</a:t>
            </a:r>
            <a:endParaRPr kumimoji="1" lang="en-US" altLang="ja-JP" sz="2400" dirty="0">
              <a:latin typeface="BIZ UDPゴシック" panose="020B0400000000000000" pitchFamily="50" charset="-128"/>
              <a:ea typeface="BIZ UDPゴシック" panose="020B0400000000000000" pitchFamily="50" charset="-128"/>
            </a:endParaRPr>
          </a:p>
          <a:p>
            <a:pPr>
              <a:lnSpc>
                <a:spcPct val="150000"/>
              </a:lnSpc>
            </a:pPr>
            <a:r>
              <a:rPr lang="ja-JP" altLang="en-US" sz="2400" dirty="0">
                <a:latin typeface="BIZ UDPゴシック" panose="020B0400000000000000" pitchFamily="50" charset="-128"/>
                <a:ea typeface="BIZ UDPゴシック" panose="020B0400000000000000" pitchFamily="50" charset="-128"/>
              </a:rPr>
              <a:t>この件については、国際ロータリーにも通知することを忘れないようしてください。</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9" name="円: 塗りつぶしなし 8">
            <a:extLst>
              <a:ext uri="{FF2B5EF4-FFF2-40B4-BE49-F238E27FC236}">
                <a16:creationId xmlns:a16="http://schemas.microsoft.com/office/drawing/2014/main" id="{01DB88AB-62F7-AB57-00EF-13FDD90490F1}"/>
              </a:ext>
            </a:extLst>
          </p:cNvPr>
          <p:cNvSpPr/>
          <p:nvPr/>
        </p:nvSpPr>
        <p:spPr>
          <a:xfrm>
            <a:off x="7403395" y="1979174"/>
            <a:ext cx="1173193" cy="1173193"/>
          </a:xfrm>
          <a:prstGeom prst="donu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 name="フローチャート: 端子 3">
            <a:extLst>
              <a:ext uri="{FF2B5EF4-FFF2-40B4-BE49-F238E27FC236}">
                <a16:creationId xmlns:a16="http://schemas.microsoft.com/office/drawing/2014/main" id="{FF554B32-C94C-8892-1FAA-751A37674D3B}"/>
              </a:ext>
            </a:extLst>
          </p:cNvPr>
          <p:cNvSpPr/>
          <p:nvPr/>
        </p:nvSpPr>
        <p:spPr>
          <a:xfrm rot="10800000" flipV="1">
            <a:off x="121389" y="80820"/>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1099578624"/>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9468D-3CB9-1807-0987-CA291CB83490}"/>
            </a:ext>
          </a:extLst>
        </p:cNvPr>
        <p:cNvGrpSpPr/>
        <p:nvPr/>
      </p:nvGrpSpPr>
      <p:grpSpPr>
        <a:xfrm>
          <a:off x="0" y="0"/>
          <a:ext cx="0" cy="0"/>
          <a:chOff x="0" y="0"/>
          <a:chExt cx="0" cy="0"/>
        </a:xfrm>
      </p:grpSpPr>
      <p:sp>
        <p:nvSpPr>
          <p:cNvPr id="11" name="四角形: 角を丸くする 10">
            <a:extLst>
              <a:ext uri="{FF2B5EF4-FFF2-40B4-BE49-F238E27FC236}">
                <a16:creationId xmlns:a16="http://schemas.microsoft.com/office/drawing/2014/main" id="{12E03A15-D44C-9EFD-E0A3-46A6047DB023}"/>
              </a:ext>
            </a:extLst>
          </p:cNvPr>
          <p:cNvSpPr/>
          <p:nvPr/>
        </p:nvSpPr>
        <p:spPr>
          <a:xfrm>
            <a:off x="4844950" y="2099015"/>
            <a:ext cx="6747880" cy="149171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pPr>
            <a:r>
              <a:rPr lang="ja-JP" altLang="en-US" sz="2400" kern="100" dirty="0">
                <a:latin typeface="BIZ UDPゴシック" panose="020B0400000000000000" pitchFamily="50" charset="-128"/>
                <a:ea typeface="BIZ UDPゴシック" panose="020B0400000000000000" pitchFamily="50" charset="-128"/>
                <a:cs typeface="Times New Roman" panose="02020603050405020304" pitchFamily="18" charset="0"/>
              </a:rPr>
              <a:t>青少年活動へのこの人の参加を保留とし、例会や行事に参加しないよう求める。</a:t>
            </a:r>
            <a:endParaRPr lang="ja-JP" altLang="en-US" sz="2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 name="七角形 15">
            <a:extLst>
              <a:ext uri="{FF2B5EF4-FFF2-40B4-BE49-F238E27FC236}">
                <a16:creationId xmlns:a16="http://schemas.microsoft.com/office/drawing/2014/main" id="{81229259-7DA3-602D-2A03-66BFB1416763}"/>
              </a:ext>
            </a:extLst>
          </p:cNvPr>
          <p:cNvSpPr/>
          <p:nvPr/>
        </p:nvSpPr>
        <p:spPr>
          <a:xfrm>
            <a:off x="4079506" y="2700090"/>
            <a:ext cx="526949" cy="526949"/>
          </a:xfrm>
          <a:prstGeom prst="heptagon">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dirty="0">
                <a:latin typeface="BIZ UDPゴシック" panose="020B0400000000000000" pitchFamily="50" charset="-128"/>
                <a:ea typeface="BIZ UDPゴシック" panose="020B0400000000000000" pitchFamily="50" charset="-128"/>
              </a:rPr>
              <a:t>３</a:t>
            </a:r>
            <a:endParaRPr kumimoji="1" lang="ja-JP" altLang="en-US" dirty="0">
              <a:latin typeface="BIZ UDPゴシック" panose="020B0400000000000000" pitchFamily="50" charset="-128"/>
              <a:ea typeface="BIZ UDPゴシック" panose="020B0400000000000000" pitchFamily="50" charset="-128"/>
            </a:endParaRPr>
          </a:p>
        </p:txBody>
      </p:sp>
      <p:sp>
        <p:nvSpPr>
          <p:cNvPr id="2" name="四角形: 角を丸くする 1">
            <a:extLst>
              <a:ext uri="{FF2B5EF4-FFF2-40B4-BE49-F238E27FC236}">
                <a16:creationId xmlns:a16="http://schemas.microsoft.com/office/drawing/2014/main" id="{5C9E6EAA-AAB1-67E2-ED2A-EA1D0524EF51}"/>
              </a:ext>
            </a:extLst>
          </p:cNvPr>
          <p:cNvSpPr/>
          <p:nvPr/>
        </p:nvSpPr>
        <p:spPr>
          <a:xfrm>
            <a:off x="282052" y="2031042"/>
            <a:ext cx="3558960" cy="4623703"/>
          </a:xfrm>
          <a:prstGeom prst="round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nSpc>
                <a:spcPct val="150000"/>
              </a:lnSpc>
            </a:pPr>
            <a:r>
              <a:rPr lang="ja-JP" altLang="en-US" sz="2000" dirty="0">
                <a:latin typeface="BIZ UDPゴシック" panose="020B0400000000000000" pitchFamily="50" charset="-128"/>
                <a:ea typeface="BIZ UDPゴシック" panose="020B0400000000000000" pitchFamily="50" charset="-128"/>
              </a:rPr>
              <a:t>あなたはハラスメントンの申し立てについて調査し、クラブ会長が他の会員にセクハラをしたと判断しました。</a:t>
            </a:r>
            <a:endParaRPr lang="en-US" altLang="ja-JP" sz="2000" dirty="0">
              <a:latin typeface="BIZ UDPゴシック" panose="020B0400000000000000" pitchFamily="50" charset="-128"/>
              <a:ea typeface="BIZ UDPゴシック" panose="020B0400000000000000" pitchFamily="50" charset="-128"/>
            </a:endParaRPr>
          </a:p>
          <a:p>
            <a:pPr>
              <a:lnSpc>
                <a:spcPct val="150000"/>
              </a:lnSpc>
            </a:pPr>
            <a:r>
              <a:rPr lang="ja-JP" altLang="en-US" sz="2000" dirty="0">
                <a:latin typeface="BIZ UDPゴシック" panose="020B0400000000000000" pitchFamily="50" charset="-128"/>
                <a:ea typeface="BIZ UDPゴシック" panose="020B0400000000000000" pitchFamily="50" charset="-128"/>
              </a:rPr>
              <a:t>警察に被害届も提出されております。</a:t>
            </a:r>
            <a:endParaRPr lang="en-US" altLang="ja-JP" sz="2000" dirty="0">
              <a:latin typeface="BIZ UDPゴシック" panose="020B0400000000000000" pitchFamily="50" charset="-128"/>
              <a:ea typeface="BIZ UDPゴシック" panose="020B0400000000000000" pitchFamily="50" charset="-128"/>
            </a:endParaRPr>
          </a:p>
          <a:p>
            <a:pPr>
              <a:lnSpc>
                <a:spcPct val="150000"/>
              </a:lnSpc>
            </a:pPr>
            <a:r>
              <a:rPr lang="ja-JP" altLang="en-US" sz="2000" dirty="0">
                <a:latin typeface="BIZ UDPゴシック" panose="020B0400000000000000" pitchFamily="50" charset="-128"/>
                <a:ea typeface="BIZ UDPゴシック" panose="020B0400000000000000" pitchFamily="50" charset="-128"/>
              </a:rPr>
              <a:t>クラブは、次に何をすべきですか？</a:t>
            </a:r>
            <a:endParaRPr lang="en-US" altLang="ja-JP" sz="2000" dirty="0">
              <a:latin typeface="BIZ UDPゴシック" panose="020B0400000000000000" pitchFamily="50" charset="-128"/>
              <a:ea typeface="BIZ UDPゴシック" panose="020B0400000000000000" pitchFamily="50" charset="-128"/>
            </a:endParaRPr>
          </a:p>
        </p:txBody>
      </p:sp>
      <p:sp>
        <p:nvSpPr>
          <p:cNvPr id="3" name="四角形: 角を丸くする 2">
            <a:extLst>
              <a:ext uri="{FF2B5EF4-FFF2-40B4-BE49-F238E27FC236}">
                <a16:creationId xmlns:a16="http://schemas.microsoft.com/office/drawing/2014/main" id="{6DB43154-1639-E7E7-8FBF-1C3D0DF7A320}"/>
              </a:ext>
            </a:extLst>
          </p:cNvPr>
          <p:cNvSpPr/>
          <p:nvPr/>
        </p:nvSpPr>
        <p:spPr>
          <a:xfrm>
            <a:off x="282052" y="695049"/>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ja-JP" altLang="en-US" sz="4800" dirty="0">
                <a:latin typeface="BIZ UDPゴシック" panose="020B0400000000000000" pitchFamily="50" charset="-128"/>
                <a:ea typeface="BIZ UDPゴシック" panose="020B0400000000000000" pitchFamily="50" charset="-128"/>
              </a:rPr>
              <a:t>最も適切な対処法と思われる答えは？</a:t>
            </a:r>
          </a:p>
        </p:txBody>
      </p:sp>
      <p:sp>
        <p:nvSpPr>
          <p:cNvPr id="7" name="乗算記号 6">
            <a:extLst>
              <a:ext uri="{FF2B5EF4-FFF2-40B4-BE49-F238E27FC236}">
                <a16:creationId xmlns:a16="http://schemas.microsoft.com/office/drawing/2014/main" id="{AC75F0B2-111C-D66F-9330-F1DC2EF86772}"/>
              </a:ext>
            </a:extLst>
          </p:cNvPr>
          <p:cNvSpPr/>
          <p:nvPr/>
        </p:nvSpPr>
        <p:spPr>
          <a:xfrm>
            <a:off x="7603805" y="2031042"/>
            <a:ext cx="1304201" cy="1304201"/>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E5CCF1D3-4715-C127-E7EF-96AC37567E78}"/>
              </a:ext>
            </a:extLst>
          </p:cNvPr>
          <p:cNvSpPr/>
          <p:nvPr/>
        </p:nvSpPr>
        <p:spPr>
          <a:xfrm>
            <a:off x="4844950" y="3865096"/>
            <a:ext cx="6784896" cy="2783586"/>
          </a:xfrm>
          <a:prstGeom prst="roundRect">
            <a:avLst/>
          </a:prstGeom>
          <a:solidFill>
            <a:schemeClr val="accent1">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nSpc>
                <a:spcPct val="150000"/>
              </a:lnSpc>
            </a:pPr>
            <a:r>
              <a:rPr lang="ja-JP" altLang="en-US" sz="2400" dirty="0">
                <a:latin typeface="BIZ UDPゴシック" panose="020B0400000000000000" pitchFamily="50" charset="-128"/>
                <a:ea typeface="BIZ UDPゴシック" panose="020B0400000000000000" pitchFamily="50" charset="-128"/>
              </a:rPr>
              <a:t>良い対処法ではありますが、最善ではありません。</a:t>
            </a:r>
            <a:r>
              <a:rPr kumimoji="1" lang="ja-JP" altLang="en-US" sz="2400" dirty="0">
                <a:latin typeface="BIZ UDPゴシック" panose="020B0400000000000000" pitchFamily="50" charset="-128"/>
                <a:ea typeface="BIZ UDPゴシック" panose="020B0400000000000000" pitchFamily="50" charset="-128"/>
              </a:rPr>
              <a:t>調査によってセクハラが実際に起こったっと結論づけられた場合、クラブは裁判所の決定を待たずに、この会長を退会させることができます。</a:t>
            </a:r>
            <a:endParaRPr kumimoji="1" lang="en-US" altLang="ja-JP" sz="2400" dirty="0">
              <a:latin typeface="BIZ UDPゴシック" panose="020B0400000000000000" pitchFamily="50" charset="-128"/>
              <a:ea typeface="BIZ UDPゴシック" panose="020B0400000000000000" pitchFamily="50" charset="-128"/>
            </a:endParaRPr>
          </a:p>
        </p:txBody>
      </p:sp>
      <p:sp>
        <p:nvSpPr>
          <p:cNvPr id="4" name="フローチャート: 端子 3">
            <a:extLst>
              <a:ext uri="{FF2B5EF4-FFF2-40B4-BE49-F238E27FC236}">
                <a16:creationId xmlns:a16="http://schemas.microsoft.com/office/drawing/2014/main" id="{B1D89B3B-2600-4851-7D48-8117FE4FA03F}"/>
              </a:ext>
            </a:extLst>
          </p:cNvPr>
          <p:cNvSpPr/>
          <p:nvPr/>
        </p:nvSpPr>
        <p:spPr>
          <a:xfrm rot="10800000" flipV="1">
            <a:off x="67161" y="175237"/>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837565269"/>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83AB3A3-CA4F-6C91-FD87-0D672B91AFB8}"/>
              </a:ext>
            </a:extLst>
          </p:cNvPr>
          <p:cNvSpPr txBox="1"/>
          <p:nvPr/>
        </p:nvSpPr>
        <p:spPr>
          <a:xfrm>
            <a:off x="200238" y="2644170"/>
            <a:ext cx="11220773" cy="1569660"/>
          </a:xfrm>
          <a:prstGeom prst="rect">
            <a:avLst/>
          </a:prstGeom>
          <a:noFill/>
        </p:spPr>
        <p:txBody>
          <a:bodyPr wrap="square">
            <a:spAutoFit/>
          </a:bodyPr>
          <a:lstStyle/>
          <a:p>
            <a:pPr algn="l" fontAlgn="base"/>
            <a:r>
              <a:rPr lang="ja-JP" altLang="en-US" sz="3200" b="0" i="0" dirty="0">
                <a:solidFill>
                  <a:srgbClr val="313537"/>
                </a:solidFill>
                <a:effectLst/>
                <a:highlight>
                  <a:srgbClr val="FFFFFF"/>
                </a:highlight>
                <a:latin typeface="BIZ UDPゴシック" panose="020B0400000000000000" pitchFamily="50" charset="-128"/>
                <a:ea typeface="BIZ UDPゴシック" panose="020B0400000000000000" pitchFamily="50" charset="-128"/>
              </a:rPr>
              <a:t>①ハラスメントの方針を全会員に伝える</a:t>
            </a:r>
            <a:endParaRPr lang="en-US" altLang="ja-JP" sz="3200" b="0" i="0" dirty="0">
              <a:solidFill>
                <a:srgbClr val="313537"/>
              </a:solidFill>
              <a:effectLst/>
              <a:highlight>
                <a:srgbClr val="FFFFFF"/>
              </a:highlight>
              <a:latin typeface="BIZ UDPゴシック" panose="020B0400000000000000" pitchFamily="50" charset="-128"/>
              <a:ea typeface="BIZ UDPゴシック" panose="020B0400000000000000" pitchFamily="50" charset="-128"/>
            </a:endParaRPr>
          </a:p>
          <a:p>
            <a:pPr algn="l" fontAlgn="base"/>
            <a:r>
              <a:rPr lang="ja-JP" altLang="en-US" sz="3200" b="0" i="0" dirty="0">
                <a:solidFill>
                  <a:srgbClr val="313537"/>
                </a:solidFill>
                <a:effectLst/>
                <a:highlight>
                  <a:srgbClr val="FFFFFF"/>
                </a:highlight>
                <a:latin typeface="BIZ UDPゴシック" panose="020B0400000000000000" pitchFamily="50" charset="-128"/>
                <a:ea typeface="BIZ UDPゴシック" panose="020B0400000000000000" pitchFamily="50" charset="-128"/>
              </a:rPr>
              <a:t>②ハラスメントの申し立てを調査する委員会や機関を設置する</a:t>
            </a:r>
            <a:endParaRPr lang="en-US" altLang="ja-JP" sz="3200" b="0" i="0" dirty="0">
              <a:solidFill>
                <a:srgbClr val="313537"/>
              </a:solidFill>
              <a:effectLst/>
              <a:highlight>
                <a:srgbClr val="FFFFFF"/>
              </a:highlight>
              <a:latin typeface="BIZ UDPゴシック" panose="020B0400000000000000" pitchFamily="50" charset="-128"/>
              <a:ea typeface="BIZ UDPゴシック" panose="020B0400000000000000" pitchFamily="50" charset="-128"/>
            </a:endParaRPr>
          </a:p>
          <a:p>
            <a:pPr algn="l" fontAlgn="base"/>
            <a:r>
              <a:rPr lang="ja-JP" altLang="en-US" sz="3200" b="0" i="0" dirty="0">
                <a:solidFill>
                  <a:srgbClr val="313537"/>
                </a:solidFill>
                <a:effectLst/>
                <a:highlight>
                  <a:srgbClr val="FFFFFF"/>
                </a:highlight>
                <a:latin typeface="BIZ UDPゴシック" panose="020B0400000000000000" pitchFamily="50" charset="-128"/>
                <a:ea typeface="BIZ UDPゴシック" panose="020B0400000000000000" pitchFamily="50" charset="-128"/>
              </a:rPr>
              <a:t>③懸念があればいつでも相談することを奨励する</a:t>
            </a:r>
          </a:p>
        </p:txBody>
      </p:sp>
      <p:sp>
        <p:nvSpPr>
          <p:cNvPr id="4" name="四角形: 角を丸くする 3">
            <a:extLst>
              <a:ext uri="{FF2B5EF4-FFF2-40B4-BE49-F238E27FC236}">
                <a16:creationId xmlns:a16="http://schemas.microsoft.com/office/drawing/2014/main" id="{B64E6959-52F0-DC50-62FC-8D2EA5558522}"/>
              </a:ext>
            </a:extLst>
          </p:cNvPr>
          <p:cNvSpPr/>
          <p:nvPr/>
        </p:nvSpPr>
        <p:spPr>
          <a:xfrm>
            <a:off x="200237" y="1205571"/>
            <a:ext cx="11511121" cy="112959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ja-JP" altLang="en-US" sz="4000" dirty="0">
                <a:latin typeface="BIZ UDPゴシック" panose="020B0400000000000000" pitchFamily="50" charset="-128"/>
                <a:ea typeface="BIZ UDPゴシック" panose="020B0400000000000000" pitchFamily="50" charset="-128"/>
              </a:rPr>
              <a:t>ハラスメントのない環境をつくるためのステップ</a:t>
            </a:r>
            <a:endParaRPr kumimoji="1" lang="ja-JP" altLang="en-US" sz="4000" dirty="0">
              <a:latin typeface="BIZ UDPゴシック" panose="020B0400000000000000" pitchFamily="50" charset="-128"/>
              <a:ea typeface="BIZ UDPゴシック" panose="020B0400000000000000" pitchFamily="50" charset="-128"/>
            </a:endParaRPr>
          </a:p>
        </p:txBody>
      </p:sp>
      <p:sp>
        <p:nvSpPr>
          <p:cNvPr id="5" name="四角形: 角を丸くする 4">
            <a:extLst>
              <a:ext uri="{FF2B5EF4-FFF2-40B4-BE49-F238E27FC236}">
                <a16:creationId xmlns:a16="http://schemas.microsoft.com/office/drawing/2014/main" id="{50990895-85FC-55EF-C584-68317BB19EB4}"/>
              </a:ext>
            </a:extLst>
          </p:cNvPr>
          <p:cNvSpPr/>
          <p:nvPr/>
        </p:nvSpPr>
        <p:spPr>
          <a:xfrm>
            <a:off x="200238" y="4522833"/>
            <a:ext cx="11511121" cy="2171548"/>
          </a:xfrm>
          <a:prstGeom prst="roundRect">
            <a:avLst/>
          </a:prstGeom>
          <a:solidFill>
            <a:schemeClr val="accent2">
              <a:lumMod val="60000"/>
              <a:lumOff val="40000"/>
            </a:schemeClr>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r>
              <a:rPr lang="ja-JP" altLang="en-US" sz="4000" dirty="0">
                <a:solidFill>
                  <a:srgbClr val="FF0000"/>
                </a:solidFill>
                <a:latin typeface="BIZ UDPゴシック" panose="020B0400000000000000" pitchFamily="50" charset="-128"/>
                <a:ea typeface="BIZ UDPゴシック" panose="020B0400000000000000" pitchFamily="50" charset="-128"/>
              </a:rPr>
              <a:t>すべての人が尊重される環境作りのために他に何ができるかを考えクラブ運営に取り組んでまいりましょう。</a:t>
            </a:r>
            <a:endParaRPr kumimoji="1" lang="ja-JP" altLang="en-US" sz="4000" dirty="0">
              <a:solidFill>
                <a:srgbClr val="FF0000"/>
              </a:solidFill>
              <a:latin typeface="BIZ UDPゴシック" panose="020B0400000000000000" pitchFamily="50" charset="-128"/>
              <a:ea typeface="BIZ UDPゴシック" panose="020B0400000000000000" pitchFamily="50" charset="-128"/>
            </a:endParaRPr>
          </a:p>
        </p:txBody>
      </p:sp>
      <p:sp>
        <p:nvSpPr>
          <p:cNvPr id="2" name="フローチャート: 端子 1">
            <a:extLst>
              <a:ext uri="{FF2B5EF4-FFF2-40B4-BE49-F238E27FC236}">
                <a16:creationId xmlns:a16="http://schemas.microsoft.com/office/drawing/2014/main" id="{E77BAB1D-C653-2FE2-D2C0-CCA9B5302904}"/>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116722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258C9-BE4A-936F-2F37-0D078EDA3E16}"/>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6C7500F4-F15C-8173-749E-1DDC1985B178}"/>
              </a:ext>
            </a:extLst>
          </p:cNvPr>
          <p:cNvSpPr>
            <a:spLocks noGrp="1"/>
          </p:cNvSpPr>
          <p:nvPr>
            <p:ph type="title"/>
          </p:nvPr>
        </p:nvSpPr>
        <p:spPr>
          <a:xfrm>
            <a:off x="2737273" y="1050507"/>
            <a:ext cx="6062986" cy="6898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90000"/>
          </a:bodyPr>
          <a:lstStyle/>
          <a:p>
            <a:pPr algn="ctr"/>
            <a:r>
              <a:rPr kumimoji="1" lang="ja-JP" altLang="en-US" sz="4000" dirty="0"/>
              <a:t>危機管理の範疇の変化</a:t>
            </a:r>
          </a:p>
        </p:txBody>
      </p:sp>
      <p:sp>
        <p:nvSpPr>
          <p:cNvPr id="7" name="正方形/長方形 6">
            <a:extLst>
              <a:ext uri="{FF2B5EF4-FFF2-40B4-BE49-F238E27FC236}">
                <a16:creationId xmlns:a16="http://schemas.microsoft.com/office/drawing/2014/main" id="{0831DFA1-41CC-75A7-1346-C7D3F21A5397}"/>
              </a:ext>
            </a:extLst>
          </p:cNvPr>
          <p:cNvSpPr/>
          <p:nvPr/>
        </p:nvSpPr>
        <p:spPr>
          <a:xfrm>
            <a:off x="997526" y="1928553"/>
            <a:ext cx="10390909" cy="4522123"/>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2400" b="1" dirty="0"/>
              <a:t>・従来の危機管理は国際青少年交換学生をはじめ青少年奉仕プログラムにおける青少年保護（ハラスメント、虐待等）への対応が中心であった。</a:t>
            </a:r>
            <a:endParaRPr kumimoji="1" lang="en-US" altLang="ja-JP" sz="2400" b="1" dirty="0"/>
          </a:p>
          <a:p>
            <a:endParaRPr kumimoji="1" lang="en-US" altLang="ja-JP" sz="2400" b="1" dirty="0"/>
          </a:p>
          <a:p>
            <a:endParaRPr kumimoji="1" lang="en-US" altLang="ja-JP" sz="2400" b="1" dirty="0"/>
          </a:p>
          <a:p>
            <a:r>
              <a:rPr kumimoji="1" lang="ja-JP" altLang="en-US" sz="2400" b="1" dirty="0"/>
              <a:t>・近年は、事故・犯罪・自然災害・疫病蔓延等広範囲への対応となって来ている。</a:t>
            </a:r>
            <a:endParaRPr kumimoji="1" lang="en-US" altLang="ja-JP" sz="2400" b="1" dirty="0"/>
          </a:p>
          <a:p>
            <a:endParaRPr kumimoji="1" lang="en-US" altLang="ja-JP" sz="2400" b="1" dirty="0"/>
          </a:p>
          <a:p>
            <a:r>
              <a:rPr kumimoji="1" lang="ja-JP" altLang="en-US" sz="2400" b="1" dirty="0"/>
              <a:t>・青少年保護に付いては青少年交換留学生のみならず、ローターアクト・インターアクト・米山奨学生・</a:t>
            </a:r>
            <a:r>
              <a:rPr kumimoji="1" lang="en-US" altLang="ja-JP" sz="2400" b="1" dirty="0"/>
              <a:t>RYLA</a:t>
            </a:r>
            <a:r>
              <a:rPr kumimoji="1" lang="ja-JP" altLang="en-US" sz="2400" b="1" dirty="0"/>
              <a:t>・財団学友に参加する青少年（年齢制限なし）も保護されなくてはならない。</a:t>
            </a:r>
          </a:p>
        </p:txBody>
      </p:sp>
      <p:sp>
        <p:nvSpPr>
          <p:cNvPr id="2" name="矢印: 下 1">
            <a:extLst>
              <a:ext uri="{FF2B5EF4-FFF2-40B4-BE49-F238E27FC236}">
                <a16:creationId xmlns:a16="http://schemas.microsoft.com/office/drawing/2014/main" id="{AB7A5518-F548-C127-1F85-9C7FE22280E5}"/>
              </a:ext>
            </a:extLst>
          </p:cNvPr>
          <p:cNvSpPr/>
          <p:nvPr/>
        </p:nvSpPr>
        <p:spPr>
          <a:xfrm>
            <a:off x="5760451" y="3287684"/>
            <a:ext cx="654468" cy="36576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矢印: 下 3">
            <a:extLst>
              <a:ext uri="{FF2B5EF4-FFF2-40B4-BE49-F238E27FC236}">
                <a16:creationId xmlns:a16="http://schemas.microsoft.com/office/drawing/2014/main" id="{65E2DA66-F647-A16E-B35D-A42AA3CFABD0}"/>
              </a:ext>
            </a:extLst>
          </p:cNvPr>
          <p:cNvSpPr/>
          <p:nvPr/>
        </p:nvSpPr>
        <p:spPr>
          <a:xfrm>
            <a:off x="5768766" y="4285139"/>
            <a:ext cx="654468" cy="36576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フローチャート: 端子 2">
            <a:extLst>
              <a:ext uri="{FF2B5EF4-FFF2-40B4-BE49-F238E27FC236}">
                <a16:creationId xmlns:a16="http://schemas.microsoft.com/office/drawing/2014/main" id="{10577E8A-6819-D5CB-43FE-DEFAA354B237}"/>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299588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5A7AE-423D-12BB-A20E-5F7E1C5B2966}"/>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337D6E03-75D9-1D1A-575B-226956693DF4}"/>
              </a:ext>
            </a:extLst>
          </p:cNvPr>
          <p:cNvSpPr>
            <a:spLocks noGrp="1"/>
          </p:cNvSpPr>
          <p:nvPr>
            <p:ph type="title"/>
          </p:nvPr>
        </p:nvSpPr>
        <p:spPr>
          <a:xfrm>
            <a:off x="997523" y="1130366"/>
            <a:ext cx="10390909" cy="13208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a:t>危機管理について承知しておくべき基本事項</a:t>
            </a:r>
          </a:p>
        </p:txBody>
      </p:sp>
      <p:sp>
        <p:nvSpPr>
          <p:cNvPr id="7" name="正方形/長方形 6">
            <a:extLst>
              <a:ext uri="{FF2B5EF4-FFF2-40B4-BE49-F238E27FC236}">
                <a16:creationId xmlns:a16="http://schemas.microsoft.com/office/drawing/2014/main" id="{1B0472D5-FB44-DA56-2ACC-D5EE3CAAA793}"/>
              </a:ext>
            </a:extLst>
          </p:cNvPr>
          <p:cNvSpPr/>
          <p:nvPr/>
        </p:nvSpPr>
        <p:spPr>
          <a:xfrm>
            <a:off x="997524" y="2719187"/>
            <a:ext cx="10390909" cy="3591098"/>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3200" b="1" dirty="0">
                <a:solidFill>
                  <a:srgbClr val="FF0000"/>
                </a:solidFill>
              </a:rPr>
              <a:t>①危機は常に想像を超えて発生するものである</a:t>
            </a:r>
            <a:endParaRPr kumimoji="1" lang="en-US" altLang="ja-JP" sz="3200" b="1" dirty="0">
              <a:solidFill>
                <a:srgbClr val="FF0000"/>
              </a:solidFill>
            </a:endParaRPr>
          </a:p>
          <a:p>
            <a:r>
              <a:rPr kumimoji="1" lang="ja-JP" altLang="en-US" sz="3200" b="1" dirty="0">
                <a:solidFill>
                  <a:srgbClr val="FF0000"/>
                </a:solidFill>
              </a:rPr>
              <a:t>②突発に対して人間は直ぐに反応出来ない</a:t>
            </a:r>
            <a:endParaRPr kumimoji="1" lang="en-US" altLang="ja-JP" sz="3200" b="1" dirty="0">
              <a:solidFill>
                <a:srgbClr val="FF0000"/>
              </a:solidFill>
            </a:endParaRPr>
          </a:p>
          <a:p>
            <a:r>
              <a:rPr kumimoji="1" lang="ja-JP" altLang="en-US" sz="3200" b="1" dirty="0">
                <a:solidFill>
                  <a:srgbClr val="FF0000"/>
                </a:solidFill>
              </a:rPr>
              <a:t>③「三人寄れば文殊の知恵」は通用しない</a:t>
            </a:r>
            <a:endParaRPr kumimoji="1" lang="en-US" altLang="ja-JP" sz="3200" b="1" dirty="0">
              <a:solidFill>
                <a:srgbClr val="FF0000"/>
              </a:solidFill>
            </a:endParaRPr>
          </a:p>
          <a:p>
            <a:r>
              <a:rPr kumimoji="1" lang="ja-JP" altLang="en-US" sz="3200" b="1" dirty="0">
                <a:solidFill>
                  <a:srgbClr val="FF0000"/>
                </a:solidFill>
              </a:rPr>
              <a:t>④注意していれば危機には必ず前兆がある</a:t>
            </a:r>
            <a:endParaRPr kumimoji="1" lang="en-US" altLang="ja-JP" sz="3200" b="1" dirty="0">
              <a:solidFill>
                <a:srgbClr val="FF0000"/>
              </a:solidFill>
            </a:endParaRPr>
          </a:p>
          <a:p>
            <a:r>
              <a:rPr kumimoji="1" lang="ja-JP" altLang="en-US" sz="3200" b="1" dirty="0">
                <a:solidFill>
                  <a:srgbClr val="FF0000"/>
                </a:solidFill>
              </a:rPr>
              <a:t>⑤世の中の理解や同情をあてにしてはいけない</a:t>
            </a:r>
            <a:endParaRPr kumimoji="1" lang="ja-JP" altLang="en-US" sz="2400" b="1" dirty="0">
              <a:solidFill>
                <a:srgbClr val="FF0000"/>
              </a:solidFill>
            </a:endParaRPr>
          </a:p>
        </p:txBody>
      </p:sp>
      <p:sp>
        <p:nvSpPr>
          <p:cNvPr id="2" name="フローチャート: 端子 1">
            <a:extLst>
              <a:ext uri="{FF2B5EF4-FFF2-40B4-BE49-F238E27FC236}">
                <a16:creationId xmlns:a16="http://schemas.microsoft.com/office/drawing/2014/main" id="{589C5CF2-DACB-4B10-62EA-CF182FB7E865}"/>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473095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9ECD5-13D6-9F5E-6FA2-5D6D7E0FEDC7}"/>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2BACB416-1F2B-84A2-AED3-C53B0D036A45}"/>
              </a:ext>
            </a:extLst>
          </p:cNvPr>
          <p:cNvSpPr>
            <a:spLocks noGrp="1"/>
          </p:cNvSpPr>
          <p:nvPr>
            <p:ph type="title"/>
          </p:nvPr>
        </p:nvSpPr>
        <p:spPr>
          <a:xfrm>
            <a:off x="2795847" y="1097279"/>
            <a:ext cx="6298277" cy="115539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4000" dirty="0"/>
              <a:t>クラブの危機管理委員</a:t>
            </a:r>
          </a:p>
        </p:txBody>
      </p:sp>
      <p:sp>
        <p:nvSpPr>
          <p:cNvPr id="7" name="正方形/長方形 6">
            <a:extLst>
              <a:ext uri="{FF2B5EF4-FFF2-40B4-BE49-F238E27FC236}">
                <a16:creationId xmlns:a16="http://schemas.microsoft.com/office/drawing/2014/main" id="{FF4DAF2B-1BBB-C8AE-DB7F-FC23877E6437}"/>
              </a:ext>
            </a:extLst>
          </p:cNvPr>
          <p:cNvSpPr/>
          <p:nvPr/>
        </p:nvSpPr>
        <p:spPr>
          <a:xfrm>
            <a:off x="997524" y="2403303"/>
            <a:ext cx="10390909" cy="4014122"/>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3200" b="1" dirty="0"/>
              <a:t>RI</a:t>
            </a:r>
            <a:r>
              <a:rPr kumimoji="1" lang="ja-JP" altLang="en-US" sz="3200" b="1" dirty="0"/>
              <a:t>の要請により、第</a:t>
            </a:r>
            <a:r>
              <a:rPr kumimoji="1" lang="en-US" altLang="ja-JP" sz="3200" b="1" dirty="0"/>
              <a:t>2710</a:t>
            </a:r>
            <a:r>
              <a:rPr kumimoji="1" lang="ja-JP" altLang="en-US" sz="3200" b="1" dirty="0"/>
              <a:t>地区では「好ましくない事態の全ての発生を予防し、クラブと地区の連携を確実にするため」に、地区内全てのクラブに「危機管理委員」を配置して行く方針とさせて頂きたいと思っています。</a:t>
            </a:r>
            <a:endParaRPr kumimoji="1" lang="en-US" altLang="ja-JP" sz="3200" b="1" dirty="0"/>
          </a:p>
          <a:p>
            <a:endParaRPr kumimoji="1" lang="en-US" altLang="ja-JP" sz="3200" b="1" dirty="0"/>
          </a:p>
          <a:p>
            <a:r>
              <a:rPr kumimoji="1" lang="ja-JP" altLang="en-US" sz="3200" b="1" dirty="0"/>
              <a:t>クラブの「危機管理委員」は、当該年度の</a:t>
            </a:r>
            <a:r>
              <a:rPr kumimoji="1" lang="ja-JP" altLang="en-US" sz="3200" b="1" dirty="0">
                <a:solidFill>
                  <a:srgbClr val="FF0000"/>
                </a:solidFill>
              </a:rPr>
              <a:t>「クラブ幹事」</a:t>
            </a:r>
            <a:r>
              <a:rPr kumimoji="1" lang="ja-JP" altLang="en-US" sz="3200" b="1" dirty="0"/>
              <a:t>さんにお願いさせて頂きたいと思います。宜しくお願い致します。</a:t>
            </a:r>
            <a:endParaRPr kumimoji="1" lang="en-US" altLang="ja-JP" sz="3200" b="1" dirty="0"/>
          </a:p>
        </p:txBody>
      </p:sp>
      <p:sp>
        <p:nvSpPr>
          <p:cNvPr id="2" name="フローチャート: 端子 1">
            <a:extLst>
              <a:ext uri="{FF2B5EF4-FFF2-40B4-BE49-F238E27FC236}">
                <a16:creationId xmlns:a16="http://schemas.microsoft.com/office/drawing/2014/main" id="{0F833314-3449-FB93-DFD4-BB182277E935}"/>
              </a:ext>
            </a:extLst>
          </p:cNvPr>
          <p:cNvSpPr/>
          <p:nvPr/>
        </p:nvSpPr>
        <p:spPr>
          <a:xfrm rot="10800000" flipV="1">
            <a:off x="189271" y="235516"/>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926551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8A4C7-85BB-2F18-B40E-EC52EF0A0FA9}"/>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82FCDC69-F07F-6BB4-0296-D025C86654F6}"/>
              </a:ext>
            </a:extLst>
          </p:cNvPr>
          <p:cNvSpPr>
            <a:spLocks noGrp="1"/>
          </p:cNvSpPr>
          <p:nvPr>
            <p:ph type="title"/>
          </p:nvPr>
        </p:nvSpPr>
        <p:spPr>
          <a:xfrm>
            <a:off x="1323108" y="1370055"/>
            <a:ext cx="9545783" cy="13208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ormAutofit fontScale="90000"/>
          </a:bodyPr>
          <a:lstStyle/>
          <a:p>
            <a:pPr algn="ctr"/>
            <a:br>
              <a:rPr lang="en-US" altLang="ja-JP" sz="4000" b="1" dirty="0"/>
            </a:br>
            <a:r>
              <a:rPr lang="ja-JP" altLang="en-US" sz="4400" b="1" dirty="0"/>
              <a:t>特に日本で想定される危機の対象は？</a:t>
            </a:r>
            <a:br>
              <a:rPr lang="en-US" altLang="ja-JP" sz="4400" b="1" dirty="0"/>
            </a:br>
            <a:endParaRPr kumimoji="1" lang="ja-JP" altLang="en-US" sz="4400" dirty="0"/>
          </a:p>
        </p:txBody>
      </p:sp>
      <p:sp>
        <p:nvSpPr>
          <p:cNvPr id="7" name="正方形/長方形 6">
            <a:extLst>
              <a:ext uri="{FF2B5EF4-FFF2-40B4-BE49-F238E27FC236}">
                <a16:creationId xmlns:a16="http://schemas.microsoft.com/office/drawing/2014/main" id="{BD281D10-B25C-9E72-B349-323374A72A75}"/>
              </a:ext>
            </a:extLst>
          </p:cNvPr>
          <p:cNvSpPr/>
          <p:nvPr/>
        </p:nvSpPr>
        <p:spPr>
          <a:xfrm>
            <a:off x="684413" y="3125585"/>
            <a:ext cx="10823174" cy="3423920"/>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r>
              <a:rPr lang="ja-JP" altLang="en-US" sz="3200" b="1" dirty="0"/>
              <a:t>・自然災害・・・地震、津波、台風、線状降水帯など</a:t>
            </a:r>
            <a:endParaRPr lang="en-US" altLang="ja-JP" sz="3200" b="1" dirty="0"/>
          </a:p>
          <a:p>
            <a:r>
              <a:rPr lang="ja-JP" altLang="en-US" sz="3200" b="1" dirty="0"/>
              <a:t>・パンデミック・・・ウイルス性感染症の大流行</a:t>
            </a:r>
            <a:endParaRPr lang="en-US" altLang="ja-JP" sz="3200" b="1" dirty="0"/>
          </a:p>
          <a:p>
            <a:r>
              <a:rPr lang="ja-JP" altLang="en-US" sz="3200" b="1" dirty="0">
                <a:solidFill>
                  <a:srgbClr val="FF0000"/>
                </a:solidFill>
              </a:rPr>
              <a:t>・ハラスメント・・・嫌がらせ、いじめ（言葉、身体的）</a:t>
            </a:r>
            <a:endParaRPr lang="en-US" altLang="ja-JP" sz="3200" b="1" dirty="0">
              <a:solidFill>
                <a:srgbClr val="FF0000"/>
              </a:solidFill>
            </a:endParaRPr>
          </a:p>
          <a:p>
            <a:r>
              <a:rPr lang="ja-JP" altLang="en-US" sz="3200" b="1" dirty="0"/>
              <a:t>・個人情報保護・・・</a:t>
            </a:r>
            <a:r>
              <a:rPr lang="en-US" altLang="ja-JP" sz="3200" b="1" dirty="0"/>
              <a:t>SNS</a:t>
            </a:r>
            <a:r>
              <a:rPr lang="ja-JP" altLang="en-US" sz="3200" b="1" dirty="0"/>
              <a:t>拡散（未許可写真掲載等）</a:t>
            </a:r>
            <a:endParaRPr lang="en-US" altLang="ja-JP" sz="3200" b="1" dirty="0"/>
          </a:p>
          <a:p>
            <a:r>
              <a:rPr lang="ja-JP" altLang="en-US" sz="3200" b="1" dirty="0"/>
              <a:t>・その他・・・ロータリアンとしてのモラルの逸脱</a:t>
            </a:r>
            <a:endParaRPr lang="ja-JP" altLang="en-US" sz="3200" dirty="0"/>
          </a:p>
        </p:txBody>
      </p:sp>
      <p:sp>
        <p:nvSpPr>
          <p:cNvPr id="2" name="フローチャート: 端子 1">
            <a:extLst>
              <a:ext uri="{FF2B5EF4-FFF2-40B4-BE49-F238E27FC236}">
                <a16:creationId xmlns:a16="http://schemas.microsoft.com/office/drawing/2014/main" id="{2B71D988-0D25-7D9E-C628-244BB71C5E46}"/>
              </a:ext>
            </a:extLst>
          </p:cNvPr>
          <p:cNvSpPr/>
          <p:nvPr/>
        </p:nvSpPr>
        <p:spPr>
          <a:xfrm rot="10800000" flipV="1">
            <a:off x="189271" y="308495"/>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3896901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90955-F678-020B-33F5-E29BF5EE68CF}"/>
            </a:ext>
          </a:extLst>
        </p:cNvPr>
        <p:cNvGrpSpPr/>
        <p:nvPr/>
      </p:nvGrpSpPr>
      <p:grpSpPr>
        <a:xfrm>
          <a:off x="0" y="0"/>
          <a:ext cx="0" cy="0"/>
          <a:chOff x="0" y="0"/>
          <a:chExt cx="0" cy="0"/>
        </a:xfrm>
      </p:grpSpPr>
      <p:sp>
        <p:nvSpPr>
          <p:cNvPr id="6" name="タイトル 5">
            <a:extLst>
              <a:ext uri="{FF2B5EF4-FFF2-40B4-BE49-F238E27FC236}">
                <a16:creationId xmlns:a16="http://schemas.microsoft.com/office/drawing/2014/main" id="{3513884A-4CC0-2751-45D8-65E88ACBD96B}"/>
              </a:ext>
            </a:extLst>
          </p:cNvPr>
          <p:cNvSpPr>
            <a:spLocks noGrp="1"/>
          </p:cNvSpPr>
          <p:nvPr>
            <p:ph type="title"/>
          </p:nvPr>
        </p:nvSpPr>
        <p:spPr>
          <a:xfrm>
            <a:off x="2344188" y="599369"/>
            <a:ext cx="6436823" cy="132918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ja-JP" altLang="en-US" sz="4000" b="1" dirty="0"/>
              <a:t>危機事例①</a:t>
            </a:r>
            <a:endParaRPr kumimoji="1" lang="ja-JP" altLang="en-US" sz="4000" dirty="0"/>
          </a:p>
        </p:txBody>
      </p:sp>
      <p:sp>
        <p:nvSpPr>
          <p:cNvPr id="7" name="正方形/長方形 6">
            <a:extLst>
              <a:ext uri="{FF2B5EF4-FFF2-40B4-BE49-F238E27FC236}">
                <a16:creationId xmlns:a16="http://schemas.microsoft.com/office/drawing/2014/main" id="{358715C1-E91E-A5FC-C5A4-9ECDFEE86571}"/>
              </a:ext>
            </a:extLst>
          </p:cNvPr>
          <p:cNvSpPr/>
          <p:nvPr/>
        </p:nvSpPr>
        <p:spPr>
          <a:xfrm>
            <a:off x="684413" y="2344189"/>
            <a:ext cx="10823174" cy="4230325"/>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endParaRPr lang="en-US" altLang="ja-JP" sz="3200" dirty="0"/>
          </a:p>
          <a:p>
            <a:endParaRPr lang="en-US" altLang="ja-JP" sz="3200" dirty="0"/>
          </a:p>
          <a:p>
            <a:endParaRPr lang="en-US" altLang="ja-JP" sz="3200" dirty="0"/>
          </a:p>
          <a:p>
            <a:endParaRPr lang="en-US" altLang="ja-JP" sz="3200" dirty="0"/>
          </a:p>
          <a:p>
            <a:endParaRPr lang="en-US" altLang="ja-JP" sz="3200" dirty="0"/>
          </a:p>
          <a:p>
            <a:endParaRPr lang="en-US" altLang="ja-JP" sz="3200" dirty="0"/>
          </a:p>
          <a:p>
            <a:r>
              <a:rPr lang="ja-JP" altLang="en-US" sz="3200" b="1" dirty="0"/>
              <a:t>・</a:t>
            </a:r>
            <a:r>
              <a:rPr lang="en-US" altLang="ja-JP" sz="3200" b="1" dirty="0"/>
              <a:t>1995</a:t>
            </a:r>
            <a:r>
              <a:rPr lang="ja-JP" altLang="en-US" sz="3200" b="1" dirty="0"/>
              <a:t>年</a:t>
            </a:r>
            <a:r>
              <a:rPr lang="en-US" altLang="ja-JP" sz="3200" b="1" dirty="0"/>
              <a:t>1</a:t>
            </a:r>
            <a:r>
              <a:rPr lang="ja-JP" altLang="en-US" sz="3200" b="1" dirty="0"/>
              <a:t>月</a:t>
            </a:r>
            <a:r>
              <a:rPr lang="en-US" altLang="ja-JP" sz="3200" b="1" dirty="0"/>
              <a:t>17</a:t>
            </a:r>
            <a:r>
              <a:rPr lang="ja-JP" altLang="en-US" sz="3200" b="1" dirty="0"/>
              <a:t>日　阪神淡路大震災（</a:t>
            </a:r>
            <a:r>
              <a:rPr lang="en-US" altLang="ja-JP" sz="3200" b="1" dirty="0"/>
              <a:t>M7.3</a:t>
            </a:r>
            <a:r>
              <a:rPr lang="ja-JP" altLang="en-US" sz="3200" b="1" dirty="0"/>
              <a:t>）</a:t>
            </a:r>
            <a:endParaRPr lang="en-US" altLang="ja-JP" sz="3200" b="1" dirty="0"/>
          </a:p>
          <a:p>
            <a:r>
              <a:rPr lang="ja-JP" altLang="en-US" sz="3200" b="1" dirty="0"/>
              <a:t>・</a:t>
            </a:r>
            <a:r>
              <a:rPr lang="en-US" altLang="ja-JP" sz="3200" b="1" dirty="0"/>
              <a:t>2011</a:t>
            </a:r>
            <a:r>
              <a:rPr lang="ja-JP" altLang="en-US" sz="3200" b="1" dirty="0"/>
              <a:t>年</a:t>
            </a:r>
            <a:r>
              <a:rPr lang="en-US" altLang="ja-JP" sz="3200" b="1" dirty="0"/>
              <a:t>3</a:t>
            </a:r>
            <a:r>
              <a:rPr lang="ja-JP" altLang="en-US" sz="3200" b="1" dirty="0"/>
              <a:t>月</a:t>
            </a:r>
            <a:r>
              <a:rPr lang="en-US" altLang="ja-JP" sz="3200" b="1" dirty="0"/>
              <a:t>11</a:t>
            </a:r>
            <a:r>
              <a:rPr lang="ja-JP" altLang="en-US" sz="3200" b="1" dirty="0"/>
              <a:t>日　東日本大震災（</a:t>
            </a:r>
            <a:r>
              <a:rPr lang="en-US" altLang="ja-JP" sz="3200" b="1" dirty="0"/>
              <a:t>M.9.0</a:t>
            </a:r>
            <a:r>
              <a:rPr lang="ja-JP" altLang="en-US" sz="3200" b="1" dirty="0"/>
              <a:t>）</a:t>
            </a:r>
            <a:endParaRPr lang="en-US" altLang="ja-JP" sz="3200" b="1" dirty="0"/>
          </a:p>
          <a:p>
            <a:r>
              <a:rPr lang="ja-JP" altLang="en-US" sz="3200" b="1" dirty="0"/>
              <a:t>・</a:t>
            </a:r>
            <a:r>
              <a:rPr lang="en-US" altLang="ja-JP" sz="3200" b="1" dirty="0"/>
              <a:t>2014</a:t>
            </a:r>
            <a:r>
              <a:rPr lang="ja-JP" altLang="en-US" sz="3200" b="1" dirty="0"/>
              <a:t>年</a:t>
            </a:r>
            <a:r>
              <a:rPr lang="en-US" altLang="ja-JP" sz="3200" b="1" dirty="0"/>
              <a:t>8</a:t>
            </a:r>
            <a:r>
              <a:rPr lang="ja-JP" altLang="en-US" sz="3200" b="1" dirty="0"/>
              <a:t>月</a:t>
            </a:r>
            <a:r>
              <a:rPr lang="en-US" altLang="ja-JP" sz="3200" b="1" dirty="0"/>
              <a:t>20</a:t>
            </a:r>
            <a:r>
              <a:rPr lang="ja-JP" altLang="en-US" sz="3200" b="1" dirty="0"/>
              <a:t>日　広島土砂災害（死者</a:t>
            </a:r>
            <a:r>
              <a:rPr lang="en-US" altLang="ja-JP" sz="3200" b="1" dirty="0"/>
              <a:t>77</a:t>
            </a:r>
            <a:r>
              <a:rPr lang="ja-JP" altLang="en-US" sz="3200" b="1" dirty="0"/>
              <a:t>名）</a:t>
            </a:r>
            <a:endParaRPr lang="en-US" altLang="ja-JP" sz="3200" b="1" dirty="0"/>
          </a:p>
          <a:p>
            <a:r>
              <a:rPr lang="ja-JP" altLang="en-US" sz="3200" b="1" dirty="0"/>
              <a:t>・</a:t>
            </a:r>
            <a:r>
              <a:rPr lang="en-US" altLang="ja-JP" sz="3200" b="1" dirty="0"/>
              <a:t>2016</a:t>
            </a:r>
            <a:r>
              <a:rPr lang="ja-JP" altLang="en-US" sz="3200" b="1" dirty="0"/>
              <a:t>年</a:t>
            </a:r>
            <a:r>
              <a:rPr lang="en-US" altLang="ja-JP" sz="3200" b="1" dirty="0"/>
              <a:t>4</a:t>
            </a:r>
            <a:r>
              <a:rPr lang="ja-JP" altLang="en-US" sz="3200" b="1" dirty="0"/>
              <a:t>月</a:t>
            </a:r>
            <a:r>
              <a:rPr lang="en-US" altLang="ja-JP" sz="3200" b="1" dirty="0"/>
              <a:t>14</a:t>
            </a:r>
            <a:r>
              <a:rPr lang="ja-JP" altLang="en-US" sz="3200" b="1" dirty="0"/>
              <a:t>日　熊本大震災（</a:t>
            </a:r>
            <a:r>
              <a:rPr lang="en-US" altLang="ja-JP" sz="3200" b="1" dirty="0"/>
              <a:t>M6.5</a:t>
            </a:r>
            <a:r>
              <a:rPr lang="ja-JP" altLang="en-US" sz="3200" b="1" dirty="0"/>
              <a:t>、</a:t>
            </a:r>
            <a:r>
              <a:rPr lang="en-US" altLang="ja-JP" sz="3200" b="1" dirty="0"/>
              <a:t>M7.3</a:t>
            </a:r>
            <a:r>
              <a:rPr lang="ja-JP" altLang="en-US" sz="3200" b="1" dirty="0"/>
              <a:t>）</a:t>
            </a:r>
            <a:endParaRPr lang="en-US" altLang="ja-JP" sz="3200" b="1" dirty="0"/>
          </a:p>
          <a:p>
            <a:r>
              <a:rPr lang="ja-JP" altLang="en-US" sz="3200" b="1" dirty="0"/>
              <a:t>・</a:t>
            </a:r>
            <a:r>
              <a:rPr lang="en-US" altLang="ja-JP" sz="3200" b="1" dirty="0"/>
              <a:t>2018</a:t>
            </a:r>
            <a:r>
              <a:rPr lang="ja-JP" altLang="en-US" sz="3200" b="1" dirty="0"/>
              <a:t>年</a:t>
            </a:r>
            <a:r>
              <a:rPr lang="en-US" altLang="ja-JP" sz="3200" b="1" dirty="0"/>
              <a:t>7</a:t>
            </a:r>
            <a:r>
              <a:rPr lang="ja-JP" altLang="en-US" sz="3200" b="1" dirty="0"/>
              <a:t>月　　　西日本豪雨災害（死者</a:t>
            </a:r>
            <a:r>
              <a:rPr lang="en-US" altLang="ja-JP" sz="3200" b="1" dirty="0"/>
              <a:t>263</a:t>
            </a:r>
            <a:r>
              <a:rPr lang="ja-JP" altLang="en-US" sz="3200" b="1" dirty="0"/>
              <a:t>人）　</a:t>
            </a:r>
            <a:endParaRPr lang="en-US" altLang="ja-JP" sz="3200" b="1" dirty="0"/>
          </a:p>
          <a:p>
            <a:r>
              <a:rPr lang="ja-JP" altLang="en-US" sz="3200" b="1" dirty="0"/>
              <a:t>・</a:t>
            </a:r>
            <a:r>
              <a:rPr lang="en-US" altLang="ja-JP" sz="3200" b="1" dirty="0"/>
              <a:t>2024</a:t>
            </a:r>
            <a:r>
              <a:rPr lang="ja-JP" altLang="en-US" sz="3200" b="1" dirty="0"/>
              <a:t>年</a:t>
            </a:r>
            <a:r>
              <a:rPr lang="en-US" altLang="ja-JP" sz="3200" b="1" dirty="0"/>
              <a:t>1</a:t>
            </a:r>
            <a:r>
              <a:rPr lang="ja-JP" altLang="en-US" sz="3200" b="1" dirty="0"/>
              <a:t>月</a:t>
            </a:r>
            <a:r>
              <a:rPr lang="en-US" altLang="ja-JP" sz="3200" b="1" dirty="0"/>
              <a:t>1</a:t>
            </a:r>
            <a:r>
              <a:rPr lang="ja-JP" altLang="en-US" sz="3200" b="1" dirty="0"/>
              <a:t>日　  能登半島地震（</a:t>
            </a:r>
            <a:r>
              <a:rPr lang="en-US" altLang="ja-JP" sz="3200" b="1" dirty="0"/>
              <a:t>M7.6</a:t>
            </a:r>
            <a:r>
              <a:rPr lang="ja-JP" altLang="en-US" sz="3200" b="1" dirty="0"/>
              <a:t>）</a:t>
            </a:r>
            <a:endParaRPr lang="en-US" altLang="ja-JP" sz="3200" b="1" dirty="0"/>
          </a:p>
          <a:p>
            <a:r>
              <a:rPr lang="ja-JP" altLang="en-US" sz="3200" b="1" dirty="0">
                <a:solidFill>
                  <a:srgbClr val="FF0000"/>
                </a:solidFill>
              </a:rPr>
              <a:t>災害はタイプも場所も発生時刻、被害規模も全く違う。</a:t>
            </a:r>
            <a:endParaRPr lang="en-US" altLang="ja-JP" sz="3200" b="1" dirty="0">
              <a:solidFill>
                <a:srgbClr val="FF0000"/>
              </a:solidFill>
            </a:endParaRPr>
          </a:p>
          <a:p>
            <a:r>
              <a:rPr lang="ja-JP" altLang="en-US" sz="3200" b="1" dirty="0">
                <a:solidFill>
                  <a:srgbClr val="FF0000"/>
                </a:solidFill>
              </a:rPr>
              <a:t>発生予測は不可能である。。。</a:t>
            </a:r>
            <a:endParaRPr lang="en-US" altLang="ja-JP" sz="3200" b="1" dirty="0">
              <a:solidFill>
                <a:srgbClr val="FF0000"/>
              </a:solidFill>
            </a:endParaRPr>
          </a:p>
          <a:p>
            <a:endParaRPr lang="en-US" altLang="ja-JP" sz="3200" dirty="0"/>
          </a:p>
          <a:p>
            <a:r>
              <a:rPr lang="ja-JP" altLang="en-US" sz="3200" dirty="0"/>
              <a:t>　</a:t>
            </a:r>
            <a:endParaRPr lang="en-US" altLang="ja-JP" sz="3200" dirty="0"/>
          </a:p>
          <a:p>
            <a:endParaRPr lang="en-US" altLang="ja-JP" sz="3200" dirty="0"/>
          </a:p>
          <a:p>
            <a:endParaRPr lang="en-US" altLang="ja-JP" sz="3200" dirty="0"/>
          </a:p>
          <a:p>
            <a:endParaRPr lang="en-US" altLang="ja-JP" sz="3200" dirty="0"/>
          </a:p>
          <a:p>
            <a:endParaRPr lang="ja-JP" altLang="en-US" sz="3200" dirty="0"/>
          </a:p>
        </p:txBody>
      </p:sp>
      <p:sp>
        <p:nvSpPr>
          <p:cNvPr id="2" name="フローチャート: 端子 1">
            <a:extLst>
              <a:ext uri="{FF2B5EF4-FFF2-40B4-BE49-F238E27FC236}">
                <a16:creationId xmlns:a16="http://schemas.microsoft.com/office/drawing/2014/main" id="{CF30F0F5-1427-886C-D052-CE7D52D33F81}"/>
              </a:ext>
            </a:extLst>
          </p:cNvPr>
          <p:cNvSpPr/>
          <p:nvPr/>
        </p:nvSpPr>
        <p:spPr>
          <a:xfrm rot="10800000" flipV="1">
            <a:off x="189272" y="298495"/>
            <a:ext cx="4012345" cy="626829"/>
          </a:xfrm>
          <a:prstGeom prst="flowChartTerminator">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危機管理とハラスメント</a:t>
            </a:r>
          </a:p>
        </p:txBody>
      </p:sp>
    </p:spTree>
    <p:extLst>
      <p:ext uri="{BB962C8B-B14F-4D97-AF65-F5344CB8AC3E}">
        <p14:creationId xmlns:p14="http://schemas.microsoft.com/office/powerpoint/2010/main" val="2022475164"/>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ファセット</Template>
  <TotalTime>2265</TotalTime>
  <Words>15658</Words>
  <Application>Microsoft Office PowerPoint</Application>
  <PresentationFormat>ワイド画面</PresentationFormat>
  <Paragraphs>1303</Paragraphs>
  <Slides>42</Slides>
  <Notes>30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42</vt:i4>
      </vt:variant>
    </vt:vector>
  </HeadingPairs>
  <TitlesOfParts>
    <vt:vector size="49" baseType="lpstr">
      <vt:lpstr>BIZ UDPゴシック</vt:lpstr>
      <vt:lpstr>ＭＳ ゴシック</vt:lpstr>
      <vt:lpstr>游ゴシック</vt:lpstr>
      <vt:lpstr>Arial</vt:lpstr>
      <vt:lpstr>Trebuchet MS</vt:lpstr>
      <vt:lpstr>Wingdings 3</vt:lpstr>
      <vt:lpstr>ファセット</vt:lpstr>
      <vt:lpstr>PowerPoint プレゼンテーション</vt:lpstr>
      <vt:lpstr>PowerPoint プレゼンテーション</vt:lpstr>
      <vt:lpstr>PowerPoint プレゼンテーション</vt:lpstr>
      <vt:lpstr>地区の危機体制は</vt:lpstr>
      <vt:lpstr>危機管理の範疇の変化</vt:lpstr>
      <vt:lpstr>危機管理について承知しておくべき基本事項</vt:lpstr>
      <vt:lpstr>クラブの危機管理委員</vt:lpstr>
      <vt:lpstr> 特に日本で想定される危機の対象は？ </vt:lpstr>
      <vt:lpstr>危機事例①</vt:lpstr>
      <vt:lpstr>危機事例②</vt:lpstr>
      <vt:lpstr>危機事例③</vt:lpstr>
      <vt:lpstr>危機事例④</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RI2700地区危機管理研修会</dc:title>
  <dc:creator>敦 豊瀬</dc:creator>
  <cp:lastModifiedBy>順也 尾崎</cp:lastModifiedBy>
  <cp:revision>52</cp:revision>
  <dcterms:created xsi:type="dcterms:W3CDTF">2024-05-17T00:45:51Z</dcterms:created>
  <dcterms:modified xsi:type="dcterms:W3CDTF">2026-03-04T06:17:40Z</dcterms:modified>
</cp:coreProperties>
</file>